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56" r:id="rId2"/>
    <p:sldId id="257" r:id="rId3"/>
    <p:sldId id="269" r:id="rId4"/>
    <p:sldId id="270" r:id="rId5"/>
    <p:sldId id="294" r:id="rId6"/>
    <p:sldId id="271" r:id="rId7"/>
    <p:sldId id="273" r:id="rId8"/>
    <p:sldId id="272" r:id="rId9"/>
    <p:sldId id="274" r:id="rId10"/>
    <p:sldId id="275" r:id="rId11"/>
    <p:sldId id="276" r:id="rId12"/>
    <p:sldId id="292" r:id="rId13"/>
    <p:sldId id="258" r:id="rId14"/>
    <p:sldId id="259" r:id="rId15"/>
    <p:sldId id="260" r:id="rId16"/>
    <p:sldId id="277" r:id="rId17"/>
    <p:sldId id="279" r:id="rId18"/>
    <p:sldId id="261" r:id="rId19"/>
    <p:sldId id="262" r:id="rId20"/>
    <p:sldId id="278" r:id="rId21"/>
    <p:sldId id="263" r:id="rId22"/>
    <p:sldId id="264" r:id="rId23"/>
    <p:sldId id="281" r:id="rId24"/>
    <p:sldId id="291" r:id="rId25"/>
    <p:sldId id="280" r:id="rId26"/>
    <p:sldId id="282" r:id="rId27"/>
    <p:sldId id="283" r:id="rId28"/>
    <p:sldId id="265" r:id="rId29"/>
    <p:sldId id="284" r:id="rId30"/>
    <p:sldId id="285" r:id="rId31"/>
    <p:sldId id="286" r:id="rId32"/>
    <p:sldId id="287" r:id="rId33"/>
    <p:sldId id="266" r:id="rId34"/>
    <p:sldId id="288" r:id="rId35"/>
    <p:sldId id="267" r:id="rId36"/>
    <p:sldId id="293" r:id="rId37"/>
    <p:sldId id="289" r:id="rId38"/>
    <p:sldId id="268" r:id="rId39"/>
    <p:sldId id="290"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0" autoAdjust="0"/>
    <p:restoredTop sz="94660"/>
  </p:normalViewPr>
  <p:slideViewPr>
    <p:cSldViewPr snapToGrid="0">
      <p:cViewPr varScale="1">
        <p:scale>
          <a:sx n="78" d="100"/>
          <a:sy n="78" d="100"/>
        </p:scale>
        <p:origin x="120" y="8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04407-61E9-4778-8F85-DB4E9BD4AB5E}" type="datetimeFigureOut">
              <a:rPr lang="en-US" smtClean="0"/>
              <a:t>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56240D-2A90-48E4-8E28-68B5F9983534}" type="slidenum">
              <a:rPr lang="en-US" smtClean="0"/>
              <a:t>‹#›</a:t>
            </a:fld>
            <a:endParaRPr lang="en-US"/>
          </a:p>
        </p:txBody>
      </p:sp>
    </p:spTree>
    <p:extLst>
      <p:ext uri="{BB962C8B-B14F-4D97-AF65-F5344CB8AC3E}">
        <p14:creationId xmlns:p14="http://schemas.microsoft.com/office/powerpoint/2010/main" val="3249397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216E86C-A34D-4B7F-9D30-55A309114D4C}"/>
              </a:ext>
            </a:extLst>
          </p:cNvPr>
          <p:cNvSpPr>
            <a:spLocks noGrp="1" noChangeArrowheads="1"/>
          </p:cNvSpPr>
          <p:nvPr>
            <p:ph type="sldNum" sz="quarter" idx="5"/>
          </p:nvPr>
        </p:nvSpPr>
        <p:spPr>
          <a:ln/>
        </p:spPr>
        <p:txBody>
          <a:bodyPr/>
          <a:lstStyle/>
          <a:p>
            <a:fld id="{36BD1637-59AD-400A-BAA1-732049F3846F}" type="slidenum">
              <a:rPr lang="en-US" altLang="en-US"/>
              <a:pPr/>
              <a:t>13</a:t>
            </a:fld>
            <a:endParaRPr lang="en-US" altLang="en-US"/>
          </a:p>
        </p:txBody>
      </p:sp>
      <p:sp>
        <p:nvSpPr>
          <p:cNvPr id="289794" name="Rectangle 2">
            <a:extLst>
              <a:ext uri="{FF2B5EF4-FFF2-40B4-BE49-F238E27FC236}">
                <a16:creationId xmlns:a16="http://schemas.microsoft.com/office/drawing/2014/main" id="{5AD5A9F6-9E10-40F9-9EBB-69A47F772997}"/>
              </a:ext>
            </a:extLst>
          </p:cNvPr>
          <p:cNvSpPr>
            <a:spLocks noGrp="1" noRot="1" noChangeAspect="1" noChangeArrowheads="1" noTextEdit="1"/>
          </p:cNvSpPr>
          <p:nvPr>
            <p:ph type="sldImg"/>
          </p:nvPr>
        </p:nvSpPr>
        <p:spPr>
          <a:ln/>
        </p:spPr>
      </p:sp>
      <p:sp>
        <p:nvSpPr>
          <p:cNvPr id="289795" name="Rectangle 3">
            <a:extLst>
              <a:ext uri="{FF2B5EF4-FFF2-40B4-BE49-F238E27FC236}">
                <a16:creationId xmlns:a16="http://schemas.microsoft.com/office/drawing/2014/main" id="{78716D66-481E-447C-928F-BBEA1EC1323D}"/>
              </a:ext>
            </a:extLst>
          </p:cNvPr>
          <p:cNvSpPr>
            <a:spLocks noGrp="1" noChangeArrowheads="1"/>
          </p:cNvSpPr>
          <p:nvPr>
            <p:ph type="body" idx="1"/>
          </p:nvPr>
        </p:nvSpPr>
        <p:spPr/>
        <p:txBody>
          <a:bodyPr/>
          <a:lstStyle/>
          <a:p>
            <a:r>
              <a:rPr lang="en-US" altLang="en-US"/>
              <a:t>No figures in Chapters 1 and 2.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B334A3F-6935-43BC-B495-DD7C405EB879}"/>
              </a:ext>
            </a:extLst>
          </p:cNvPr>
          <p:cNvSpPr>
            <a:spLocks noGrp="1" noChangeArrowheads="1"/>
          </p:cNvSpPr>
          <p:nvPr>
            <p:ph type="sldNum" sz="quarter" idx="5"/>
          </p:nvPr>
        </p:nvSpPr>
        <p:spPr>
          <a:ln/>
        </p:spPr>
        <p:txBody>
          <a:bodyPr/>
          <a:lstStyle/>
          <a:p>
            <a:fld id="{0431EBA5-CC7E-4CA8-8A03-5A41406CA1A3}" type="slidenum">
              <a:rPr lang="en-US" altLang="en-US"/>
              <a:pPr/>
              <a:t>33</a:t>
            </a:fld>
            <a:endParaRPr lang="en-US" altLang="en-US"/>
          </a:p>
        </p:txBody>
      </p:sp>
      <p:sp>
        <p:nvSpPr>
          <p:cNvPr id="306178" name="Rectangle 2">
            <a:extLst>
              <a:ext uri="{FF2B5EF4-FFF2-40B4-BE49-F238E27FC236}">
                <a16:creationId xmlns:a16="http://schemas.microsoft.com/office/drawing/2014/main" id="{7856D3B3-A70B-4827-A59D-91879A0AA243}"/>
              </a:ext>
            </a:extLst>
          </p:cNvPr>
          <p:cNvSpPr>
            <a:spLocks noGrp="1" noRot="1" noChangeAspect="1" noChangeArrowheads="1" noTextEdit="1"/>
          </p:cNvSpPr>
          <p:nvPr>
            <p:ph type="sldImg"/>
          </p:nvPr>
        </p:nvSpPr>
        <p:spPr>
          <a:ln/>
        </p:spPr>
      </p:sp>
      <p:sp>
        <p:nvSpPr>
          <p:cNvPr id="306179" name="Rectangle 3">
            <a:extLst>
              <a:ext uri="{FF2B5EF4-FFF2-40B4-BE49-F238E27FC236}">
                <a16:creationId xmlns:a16="http://schemas.microsoft.com/office/drawing/2014/main" id="{D668C9AB-0B98-4C9A-ACF4-6ABF4475CDE8}"/>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391B20B-79B1-409F-8B53-AD36D10F26B9}"/>
              </a:ext>
            </a:extLst>
          </p:cNvPr>
          <p:cNvSpPr>
            <a:spLocks noGrp="1" noChangeArrowheads="1"/>
          </p:cNvSpPr>
          <p:nvPr>
            <p:ph type="sldNum" sz="quarter" idx="5"/>
          </p:nvPr>
        </p:nvSpPr>
        <p:spPr>
          <a:ln/>
        </p:spPr>
        <p:txBody>
          <a:bodyPr/>
          <a:lstStyle/>
          <a:p>
            <a:fld id="{AF8E0130-C4D7-4515-AB3F-3B2BEFF83A9C}" type="slidenum">
              <a:rPr lang="en-US" altLang="en-US"/>
              <a:pPr/>
              <a:t>35</a:t>
            </a:fld>
            <a:endParaRPr lang="en-US" altLang="en-US"/>
          </a:p>
        </p:txBody>
      </p:sp>
      <p:sp>
        <p:nvSpPr>
          <p:cNvPr id="308226" name="Rectangle 2">
            <a:extLst>
              <a:ext uri="{FF2B5EF4-FFF2-40B4-BE49-F238E27FC236}">
                <a16:creationId xmlns:a16="http://schemas.microsoft.com/office/drawing/2014/main" id="{017D7824-7538-49FC-AB58-209E2A04C5ED}"/>
              </a:ext>
            </a:extLst>
          </p:cNvPr>
          <p:cNvSpPr>
            <a:spLocks noGrp="1" noRot="1" noChangeAspect="1" noChangeArrowheads="1" noTextEdit="1"/>
          </p:cNvSpPr>
          <p:nvPr>
            <p:ph type="sldImg"/>
          </p:nvPr>
        </p:nvSpPr>
        <p:spPr>
          <a:ln/>
        </p:spPr>
      </p:sp>
      <p:sp>
        <p:nvSpPr>
          <p:cNvPr id="308227" name="Rectangle 3">
            <a:extLst>
              <a:ext uri="{FF2B5EF4-FFF2-40B4-BE49-F238E27FC236}">
                <a16:creationId xmlns:a16="http://schemas.microsoft.com/office/drawing/2014/main" id="{0C09FA6B-D078-4945-8740-05BC890EB2B8}"/>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884980B-364D-42AB-8299-2E20D3D15CF1}"/>
              </a:ext>
            </a:extLst>
          </p:cNvPr>
          <p:cNvSpPr>
            <a:spLocks noGrp="1" noChangeArrowheads="1"/>
          </p:cNvSpPr>
          <p:nvPr>
            <p:ph type="sldNum" sz="quarter" idx="5"/>
          </p:nvPr>
        </p:nvSpPr>
        <p:spPr>
          <a:ln/>
        </p:spPr>
        <p:txBody>
          <a:bodyPr/>
          <a:lstStyle/>
          <a:p>
            <a:fld id="{CA5D5DAD-0707-4233-B0D2-DC06830C5254}" type="slidenum">
              <a:rPr lang="en-US" altLang="en-US"/>
              <a:pPr/>
              <a:t>38</a:t>
            </a:fld>
            <a:endParaRPr lang="en-US" altLang="en-US"/>
          </a:p>
        </p:txBody>
      </p:sp>
      <p:sp>
        <p:nvSpPr>
          <p:cNvPr id="310274" name="Rectangle 2">
            <a:extLst>
              <a:ext uri="{FF2B5EF4-FFF2-40B4-BE49-F238E27FC236}">
                <a16:creationId xmlns:a16="http://schemas.microsoft.com/office/drawing/2014/main" id="{05087532-6D5B-4484-994F-6C33FEFD427D}"/>
              </a:ext>
            </a:extLst>
          </p:cNvPr>
          <p:cNvSpPr>
            <a:spLocks noGrp="1" noRot="1" noChangeAspect="1" noChangeArrowheads="1" noTextEdit="1"/>
          </p:cNvSpPr>
          <p:nvPr>
            <p:ph type="sldImg"/>
          </p:nvPr>
        </p:nvSpPr>
        <p:spPr>
          <a:ln/>
        </p:spPr>
      </p:sp>
      <p:sp>
        <p:nvSpPr>
          <p:cNvPr id="310275" name="Rectangle 3">
            <a:extLst>
              <a:ext uri="{FF2B5EF4-FFF2-40B4-BE49-F238E27FC236}">
                <a16:creationId xmlns:a16="http://schemas.microsoft.com/office/drawing/2014/main" id="{3F4972ED-4181-4AAE-AF35-E64F5775072D}"/>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DE93EF4-5409-4F41-84F5-5384AB743FF0}"/>
              </a:ext>
            </a:extLst>
          </p:cNvPr>
          <p:cNvSpPr>
            <a:spLocks noGrp="1" noChangeArrowheads="1"/>
          </p:cNvSpPr>
          <p:nvPr>
            <p:ph type="sldNum" sz="quarter" idx="5"/>
          </p:nvPr>
        </p:nvSpPr>
        <p:spPr>
          <a:ln/>
        </p:spPr>
        <p:txBody>
          <a:bodyPr/>
          <a:lstStyle/>
          <a:p>
            <a:fld id="{8C374B79-4060-4F3C-8615-2E0407EFB984}" type="slidenum">
              <a:rPr lang="en-US" altLang="en-US"/>
              <a:pPr/>
              <a:t>14</a:t>
            </a:fld>
            <a:endParaRPr lang="en-US" altLang="en-US"/>
          </a:p>
        </p:txBody>
      </p:sp>
      <p:sp>
        <p:nvSpPr>
          <p:cNvPr id="291842" name="Rectangle 2">
            <a:extLst>
              <a:ext uri="{FF2B5EF4-FFF2-40B4-BE49-F238E27FC236}">
                <a16:creationId xmlns:a16="http://schemas.microsoft.com/office/drawing/2014/main" id="{6C3CD4DD-BD13-4F05-A7BD-6FF9A07BA5D7}"/>
              </a:ext>
            </a:extLst>
          </p:cNvPr>
          <p:cNvSpPr>
            <a:spLocks noGrp="1" noRot="1" noChangeAspect="1" noChangeArrowheads="1" noTextEdit="1"/>
          </p:cNvSpPr>
          <p:nvPr>
            <p:ph type="sldImg"/>
          </p:nvPr>
        </p:nvSpPr>
        <p:spPr>
          <a:ln/>
        </p:spPr>
      </p:sp>
      <p:sp>
        <p:nvSpPr>
          <p:cNvPr id="291843" name="Rectangle 3">
            <a:extLst>
              <a:ext uri="{FF2B5EF4-FFF2-40B4-BE49-F238E27FC236}">
                <a16:creationId xmlns:a16="http://schemas.microsoft.com/office/drawing/2014/main" id="{58A66BDE-BA01-4A66-93BC-8989EBEA253C}"/>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D47A525-6D27-45D6-98B5-6255EDD37E8C}"/>
              </a:ext>
            </a:extLst>
          </p:cNvPr>
          <p:cNvSpPr>
            <a:spLocks noGrp="1" noChangeArrowheads="1"/>
          </p:cNvSpPr>
          <p:nvPr>
            <p:ph type="sldNum" sz="quarter" idx="5"/>
          </p:nvPr>
        </p:nvSpPr>
        <p:spPr>
          <a:ln/>
        </p:spPr>
        <p:txBody>
          <a:bodyPr/>
          <a:lstStyle/>
          <a:p>
            <a:fld id="{BDB11706-3E6E-41C1-99D4-BF270F8C432F}" type="slidenum">
              <a:rPr lang="en-US" altLang="en-US"/>
              <a:pPr/>
              <a:t>15</a:t>
            </a:fld>
            <a:endParaRPr lang="en-US" altLang="en-US"/>
          </a:p>
        </p:txBody>
      </p:sp>
      <p:sp>
        <p:nvSpPr>
          <p:cNvPr id="293890" name="Rectangle 2">
            <a:extLst>
              <a:ext uri="{FF2B5EF4-FFF2-40B4-BE49-F238E27FC236}">
                <a16:creationId xmlns:a16="http://schemas.microsoft.com/office/drawing/2014/main" id="{B19A46A1-B1F7-4F48-BC85-2E949BC65963}"/>
              </a:ext>
            </a:extLst>
          </p:cNvPr>
          <p:cNvSpPr>
            <a:spLocks noGrp="1" noRot="1" noChangeAspect="1" noChangeArrowheads="1" noTextEdit="1"/>
          </p:cNvSpPr>
          <p:nvPr>
            <p:ph type="sldImg"/>
          </p:nvPr>
        </p:nvSpPr>
        <p:spPr>
          <a:ln/>
        </p:spPr>
      </p:sp>
      <p:sp>
        <p:nvSpPr>
          <p:cNvPr id="293891" name="Rectangle 3">
            <a:extLst>
              <a:ext uri="{FF2B5EF4-FFF2-40B4-BE49-F238E27FC236}">
                <a16:creationId xmlns:a16="http://schemas.microsoft.com/office/drawing/2014/main" id="{66629AFF-E0FB-42F8-AEE1-E599190165E7}"/>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0050169-8B87-42A6-B2BF-F47A5099A640}"/>
              </a:ext>
            </a:extLst>
          </p:cNvPr>
          <p:cNvSpPr>
            <a:spLocks noGrp="1" noChangeArrowheads="1"/>
          </p:cNvSpPr>
          <p:nvPr>
            <p:ph type="sldNum" sz="quarter" idx="5"/>
          </p:nvPr>
        </p:nvSpPr>
        <p:spPr>
          <a:ln/>
        </p:spPr>
        <p:txBody>
          <a:bodyPr/>
          <a:lstStyle/>
          <a:p>
            <a:fld id="{960C958D-DC77-474E-85DC-D877AD359E04}" type="slidenum">
              <a:rPr lang="en-US" altLang="en-US"/>
              <a:pPr/>
              <a:t>17</a:t>
            </a:fld>
            <a:endParaRPr lang="en-US" altLang="en-US"/>
          </a:p>
        </p:txBody>
      </p:sp>
      <p:sp>
        <p:nvSpPr>
          <p:cNvPr id="295938" name="Rectangle 2">
            <a:extLst>
              <a:ext uri="{FF2B5EF4-FFF2-40B4-BE49-F238E27FC236}">
                <a16:creationId xmlns:a16="http://schemas.microsoft.com/office/drawing/2014/main" id="{BA2C4D61-92B8-47D4-98F1-FD33A257940A}"/>
              </a:ext>
            </a:extLst>
          </p:cNvPr>
          <p:cNvSpPr>
            <a:spLocks noGrp="1" noRot="1" noChangeAspect="1" noChangeArrowheads="1" noTextEdit="1"/>
          </p:cNvSpPr>
          <p:nvPr>
            <p:ph type="sldImg"/>
          </p:nvPr>
        </p:nvSpPr>
        <p:spPr>
          <a:ln/>
        </p:spPr>
      </p:sp>
      <p:sp>
        <p:nvSpPr>
          <p:cNvPr id="295939" name="Rectangle 3">
            <a:extLst>
              <a:ext uri="{FF2B5EF4-FFF2-40B4-BE49-F238E27FC236}">
                <a16:creationId xmlns:a16="http://schemas.microsoft.com/office/drawing/2014/main" id="{898317A2-7554-4F0F-92EF-D14AD41A1B8D}"/>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589467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0050169-8B87-42A6-B2BF-F47A5099A640}"/>
              </a:ext>
            </a:extLst>
          </p:cNvPr>
          <p:cNvSpPr>
            <a:spLocks noGrp="1" noChangeArrowheads="1"/>
          </p:cNvSpPr>
          <p:nvPr>
            <p:ph type="sldNum" sz="quarter" idx="5"/>
          </p:nvPr>
        </p:nvSpPr>
        <p:spPr>
          <a:ln/>
        </p:spPr>
        <p:txBody>
          <a:bodyPr/>
          <a:lstStyle/>
          <a:p>
            <a:fld id="{960C958D-DC77-474E-85DC-D877AD359E04}" type="slidenum">
              <a:rPr lang="en-US" altLang="en-US"/>
              <a:pPr/>
              <a:t>18</a:t>
            </a:fld>
            <a:endParaRPr lang="en-US" altLang="en-US"/>
          </a:p>
        </p:txBody>
      </p:sp>
      <p:sp>
        <p:nvSpPr>
          <p:cNvPr id="295938" name="Rectangle 2">
            <a:extLst>
              <a:ext uri="{FF2B5EF4-FFF2-40B4-BE49-F238E27FC236}">
                <a16:creationId xmlns:a16="http://schemas.microsoft.com/office/drawing/2014/main" id="{BA2C4D61-92B8-47D4-98F1-FD33A257940A}"/>
              </a:ext>
            </a:extLst>
          </p:cNvPr>
          <p:cNvSpPr>
            <a:spLocks noGrp="1" noRot="1" noChangeAspect="1" noChangeArrowheads="1" noTextEdit="1"/>
          </p:cNvSpPr>
          <p:nvPr>
            <p:ph type="sldImg"/>
          </p:nvPr>
        </p:nvSpPr>
        <p:spPr>
          <a:ln/>
        </p:spPr>
      </p:sp>
      <p:sp>
        <p:nvSpPr>
          <p:cNvPr id="295939" name="Rectangle 3">
            <a:extLst>
              <a:ext uri="{FF2B5EF4-FFF2-40B4-BE49-F238E27FC236}">
                <a16:creationId xmlns:a16="http://schemas.microsoft.com/office/drawing/2014/main" id="{898317A2-7554-4F0F-92EF-D14AD41A1B8D}"/>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A50C972-08A6-40E5-9675-80DB50C54539}"/>
              </a:ext>
            </a:extLst>
          </p:cNvPr>
          <p:cNvSpPr>
            <a:spLocks noGrp="1" noChangeArrowheads="1"/>
          </p:cNvSpPr>
          <p:nvPr>
            <p:ph type="sldNum" sz="quarter" idx="5"/>
          </p:nvPr>
        </p:nvSpPr>
        <p:spPr>
          <a:ln/>
        </p:spPr>
        <p:txBody>
          <a:bodyPr/>
          <a:lstStyle/>
          <a:p>
            <a:fld id="{0F98C28C-6C8A-4A3A-8ED3-FACED43BB34B}" type="slidenum">
              <a:rPr lang="en-US" altLang="en-US"/>
              <a:pPr/>
              <a:t>19</a:t>
            </a:fld>
            <a:endParaRPr lang="en-US" altLang="en-US"/>
          </a:p>
        </p:txBody>
      </p:sp>
      <p:sp>
        <p:nvSpPr>
          <p:cNvPr id="297986" name="Rectangle 2">
            <a:extLst>
              <a:ext uri="{FF2B5EF4-FFF2-40B4-BE49-F238E27FC236}">
                <a16:creationId xmlns:a16="http://schemas.microsoft.com/office/drawing/2014/main" id="{9B1112DB-215A-44E2-A1FF-E211A16109FC}"/>
              </a:ext>
            </a:extLst>
          </p:cNvPr>
          <p:cNvSpPr>
            <a:spLocks noGrp="1" noRot="1" noChangeAspect="1" noChangeArrowheads="1" noTextEdit="1"/>
          </p:cNvSpPr>
          <p:nvPr>
            <p:ph type="sldImg"/>
          </p:nvPr>
        </p:nvSpPr>
        <p:spPr>
          <a:ln/>
        </p:spPr>
      </p:sp>
      <p:sp>
        <p:nvSpPr>
          <p:cNvPr id="297987" name="Rectangle 3">
            <a:extLst>
              <a:ext uri="{FF2B5EF4-FFF2-40B4-BE49-F238E27FC236}">
                <a16:creationId xmlns:a16="http://schemas.microsoft.com/office/drawing/2014/main" id="{5DEB69C2-612D-4EDE-AA86-14A6D55DEF28}"/>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8F27479-AAF4-427E-A38C-82A320F8AABB}"/>
              </a:ext>
            </a:extLst>
          </p:cNvPr>
          <p:cNvSpPr>
            <a:spLocks noGrp="1" noChangeArrowheads="1"/>
          </p:cNvSpPr>
          <p:nvPr>
            <p:ph type="sldNum" sz="quarter" idx="5"/>
          </p:nvPr>
        </p:nvSpPr>
        <p:spPr>
          <a:ln/>
        </p:spPr>
        <p:txBody>
          <a:bodyPr/>
          <a:lstStyle/>
          <a:p>
            <a:fld id="{D985446A-36D1-4670-99C5-1613C1320966}" type="slidenum">
              <a:rPr lang="en-US" altLang="en-US"/>
              <a:pPr/>
              <a:t>21</a:t>
            </a:fld>
            <a:endParaRPr lang="en-US" altLang="en-US"/>
          </a:p>
        </p:txBody>
      </p:sp>
      <p:sp>
        <p:nvSpPr>
          <p:cNvPr id="300034" name="Rectangle 2">
            <a:extLst>
              <a:ext uri="{FF2B5EF4-FFF2-40B4-BE49-F238E27FC236}">
                <a16:creationId xmlns:a16="http://schemas.microsoft.com/office/drawing/2014/main" id="{C729B90D-D28F-4956-AE11-71B6999627C3}"/>
              </a:ext>
            </a:extLst>
          </p:cNvPr>
          <p:cNvSpPr>
            <a:spLocks noGrp="1" noRot="1" noChangeAspect="1" noChangeArrowheads="1" noTextEdit="1"/>
          </p:cNvSpPr>
          <p:nvPr>
            <p:ph type="sldImg"/>
          </p:nvPr>
        </p:nvSpPr>
        <p:spPr>
          <a:ln/>
        </p:spPr>
      </p:sp>
      <p:sp>
        <p:nvSpPr>
          <p:cNvPr id="300035" name="Rectangle 3">
            <a:extLst>
              <a:ext uri="{FF2B5EF4-FFF2-40B4-BE49-F238E27FC236}">
                <a16:creationId xmlns:a16="http://schemas.microsoft.com/office/drawing/2014/main" id="{4AFC5823-7A6F-4472-BA5F-547F5F861B20}"/>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1F69461-D531-41DE-A23B-D678BB84F66B}"/>
              </a:ext>
            </a:extLst>
          </p:cNvPr>
          <p:cNvSpPr>
            <a:spLocks noGrp="1" noChangeArrowheads="1"/>
          </p:cNvSpPr>
          <p:nvPr>
            <p:ph type="sldNum" sz="quarter" idx="5"/>
          </p:nvPr>
        </p:nvSpPr>
        <p:spPr>
          <a:ln/>
        </p:spPr>
        <p:txBody>
          <a:bodyPr/>
          <a:lstStyle/>
          <a:p>
            <a:fld id="{CFD7F718-7D69-4CE5-BCDB-FABF5E79A7C3}" type="slidenum">
              <a:rPr lang="en-US" altLang="en-US"/>
              <a:pPr/>
              <a:t>22</a:t>
            </a:fld>
            <a:endParaRPr lang="en-US" altLang="en-US"/>
          </a:p>
        </p:txBody>
      </p:sp>
      <p:sp>
        <p:nvSpPr>
          <p:cNvPr id="302082" name="Rectangle 2">
            <a:extLst>
              <a:ext uri="{FF2B5EF4-FFF2-40B4-BE49-F238E27FC236}">
                <a16:creationId xmlns:a16="http://schemas.microsoft.com/office/drawing/2014/main" id="{37F8C703-51C7-4670-A88D-1E01D9F675F3}"/>
              </a:ext>
            </a:extLst>
          </p:cNvPr>
          <p:cNvSpPr>
            <a:spLocks noGrp="1" noRot="1" noChangeAspect="1" noChangeArrowheads="1" noTextEdit="1"/>
          </p:cNvSpPr>
          <p:nvPr>
            <p:ph type="sldImg"/>
          </p:nvPr>
        </p:nvSpPr>
        <p:spPr>
          <a:ln/>
        </p:spPr>
      </p:sp>
      <p:sp>
        <p:nvSpPr>
          <p:cNvPr id="302083" name="Rectangle 3">
            <a:extLst>
              <a:ext uri="{FF2B5EF4-FFF2-40B4-BE49-F238E27FC236}">
                <a16:creationId xmlns:a16="http://schemas.microsoft.com/office/drawing/2014/main" id="{F34A20F8-3CB2-4D99-AE49-A5D1DFE1FAC3}"/>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4F837AD-222B-4436-8BE9-EBD1B2DAFADB}"/>
              </a:ext>
            </a:extLst>
          </p:cNvPr>
          <p:cNvSpPr>
            <a:spLocks noGrp="1" noChangeArrowheads="1"/>
          </p:cNvSpPr>
          <p:nvPr>
            <p:ph type="sldNum" sz="quarter" idx="5"/>
          </p:nvPr>
        </p:nvSpPr>
        <p:spPr>
          <a:ln/>
        </p:spPr>
        <p:txBody>
          <a:bodyPr/>
          <a:lstStyle/>
          <a:p>
            <a:fld id="{EEC4BB6C-944B-4D3A-AB87-A513EAF0B170}" type="slidenum">
              <a:rPr lang="en-US" altLang="en-US"/>
              <a:pPr/>
              <a:t>28</a:t>
            </a:fld>
            <a:endParaRPr lang="en-US" altLang="en-US"/>
          </a:p>
        </p:txBody>
      </p:sp>
      <p:sp>
        <p:nvSpPr>
          <p:cNvPr id="304130" name="Rectangle 2">
            <a:extLst>
              <a:ext uri="{FF2B5EF4-FFF2-40B4-BE49-F238E27FC236}">
                <a16:creationId xmlns:a16="http://schemas.microsoft.com/office/drawing/2014/main" id="{261B4A26-87AC-484B-B766-60CB98D1D19E}"/>
              </a:ext>
            </a:extLst>
          </p:cNvPr>
          <p:cNvSpPr>
            <a:spLocks noGrp="1" noRot="1" noChangeAspect="1" noChangeArrowheads="1" noTextEdit="1"/>
          </p:cNvSpPr>
          <p:nvPr>
            <p:ph type="sldImg"/>
          </p:nvPr>
        </p:nvSpPr>
        <p:spPr>
          <a:ln/>
        </p:spPr>
      </p:sp>
      <p:sp>
        <p:nvSpPr>
          <p:cNvPr id="304131" name="Rectangle 3">
            <a:extLst>
              <a:ext uri="{FF2B5EF4-FFF2-40B4-BE49-F238E27FC236}">
                <a16:creationId xmlns:a16="http://schemas.microsoft.com/office/drawing/2014/main" id="{5E41A5DE-2F39-48E3-9191-2B3BD333C69C}"/>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7A6A17D-A6C1-427D-BDA6-44CEFFBE8F59}" type="datetimeFigureOut">
              <a:rPr lang="en-US" smtClean="0"/>
              <a:t>1/23/2023</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954D44E8-F318-4FA5-B18A-B1B370DDA170}"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19453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6A17D-A6C1-427D-BDA6-44CEFFBE8F59}"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D44E8-F318-4FA5-B18A-B1B370DDA170}"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042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6A17D-A6C1-427D-BDA6-44CEFFBE8F59}"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D44E8-F318-4FA5-B18A-B1B370DDA170}"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1075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7_Custom Layou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B94C70-FD0A-47C8-B9BF-5B1E1F64AA35}"/>
              </a:ext>
            </a:extLst>
          </p:cNvPr>
          <p:cNvSpPr/>
          <p:nvPr/>
        </p:nvSpPr>
        <p:spPr>
          <a:xfrm>
            <a:off x="0" y="0"/>
            <a:ext cx="5268036" cy="7287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94CCF2C-00E9-074B-B010-5BF496E17F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3554" y="239201"/>
            <a:ext cx="10820796" cy="632788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305705C9-D32B-1C49-9013-0F38B4185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7473" y="5321484"/>
            <a:ext cx="1366982" cy="919018"/>
          </a:xfrm>
          <a:prstGeom prst="rect">
            <a:avLst/>
          </a:prstGeom>
        </p:spPr>
      </p:pic>
    </p:spTree>
    <p:extLst>
      <p:ext uri="{BB962C8B-B14F-4D97-AF65-F5344CB8AC3E}">
        <p14:creationId xmlns:p14="http://schemas.microsoft.com/office/powerpoint/2010/main" val="3728477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7C0BC3-A883-4F4C-9E8C-FB5D929950F4}"/>
              </a:ext>
            </a:extLst>
          </p:cNvPr>
          <p:cNvSpPr/>
          <p:nvPr/>
        </p:nvSpPr>
        <p:spPr>
          <a:xfrm>
            <a:off x="10044953" y="2773935"/>
            <a:ext cx="1532965" cy="35634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58514252-B3B9-4C1A-950C-A50A89C3D1B8}"/>
              </a:ext>
            </a:extLst>
          </p:cNvPr>
          <p:cNvSpPr>
            <a:spLocks noGrp="1"/>
          </p:cNvSpPr>
          <p:nvPr>
            <p:ph type="pic" sz="quarter" idx="10"/>
          </p:nvPr>
        </p:nvSpPr>
        <p:spPr>
          <a:xfrm>
            <a:off x="5701087" y="445480"/>
            <a:ext cx="2689225" cy="5554662"/>
          </a:xfrm>
          <a:solidFill>
            <a:schemeClr val="bg1">
              <a:lumMod val="95000"/>
            </a:schemeClr>
          </a:solidFill>
        </p:spPr>
        <p:txBody>
          <a:bodyPr/>
          <a:lstStyle/>
          <a:p>
            <a:r>
              <a:rPr lang="en-US"/>
              <a:t>Click icon to add picture</a:t>
            </a:r>
          </a:p>
        </p:txBody>
      </p:sp>
      <p:sp>
        <p:nvSpPr>
          <p:cNvPr id="8" name="Picture Placeholder 6">
            <a:extLst>
              <a:ext uri="{FF2B5EF4-FFF2-40B4-BE49-F238E27FC236}">
                <a16:creationId xmlns:a16="http://schemas.microsoft.com/office/drawing/2014/main" id="{6A9CA63A-2DFA-471F-87E9-C3E0486C3BDB}"/>
              </a:ext>
            </a:extLst>
          </p:cNvPr>
          <p:cNvSpPr>
            <a:spLocks noGrp="1"/>
          </p:cNvSpPr>
          <p:nvPr>
            <p:ph type="pic" sz="quarter" idx="11"/>
          </p:nvPr>
        </p:nvSpPr>
        <p:spPr>
          <a:xfrm>
            <a:off x="8698941" y="805542"/>
            <a:ext cx="2689225" cy="5350841"/>
          </a:xfrm>
          <a:solidFill>
            <a:schemeClr val="bg1">
              <a:lumMod val="95000"/>
            </a:schemeClr>
          </a:solidFill>
        </p:spPr>
        <p:txBody>
          <a:bodyPr/>
          <a:lstStyle/>
          <a:p>
            <a:r>
              <a:rPr lang="en-US"/>
              <a:t>Click icon to add picture</a:t>
            </a:r>
          </a:p>
        </p:txBody>
      </p:sp>
    </p:spTree>
    <p:extLst>
      <p:ext uri="{BB962C8B-B14F-4D97-AF65-F5344CB8AC3E}">
        <p14:creationId xmlns:p14="http://schemas.microsoft.com/office/powerpoint/2010/main" val="1241385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2745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8535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17285" y="333795"/>
            <a:ext cx="9603275" cy="498032"/>
          </a:xfrm>
        </p:spPr>
        <p:txBody>
          <a:bodyPr/>
          <a:lstStyle/>
          <a:p>
            <a:r>
              <a:rPr lang="en-US" dirty="0"/>
              <a:t>Click to edit Master title style</a:t>
            </a:r>
          </a:p>
        </p:txBody>
      </p:sp>
      <p:sp>
        <p:nvSpPr>
          <p:cNvPr id="3" name="Content Placeholder 2"/>
          <p:cNvSpPr>
            <a:spLocks noGrp="1"/>
          </p:cNvSpPr>
          <p:nvPr>
            <p:ph idx="1"/>
          </p:nvPr>
        </p:nvSpPr>
        <p:spPr>
          <a:xfrm>
            <a:off x="259492" y="1075039"/>
            <a:ext cx="11652421" cy="5115693"/>
          </a:xfrm>
        </p:spPr>
        <p:txBody>
          <a:bodyPr anchor="t"/>
          <a:lstStyle>
            <a:lvl1pPr>
              <a:defRPr sz="24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676808" y="6361716"/>
            <a:ext cx="3500715" cy="309201"/>
          </a:xfrm>
        </p:spPr>
        <p:txBody>
          <a:bodyPr/>
          <a:lstStyle/>
          <a:p>
            <a:fld id="{47A6A17D-A6C1-427D-BDA6-44CEFFBE8F59}" type="datetimeFigureOut">
              <a:rPr lang="en-US" smtClean="0"/>
              <a:t>1/23/2023</a:t>
            </a:fld>
            <a:endParaRPr lang="en-US"/>
          </a:p>
        </p:txBody>
      </p:sp>
      <p:sp>
        <p:nvSpPr>
          <p:cNvPr id="5" name="Footer Placeholder 4"/>
          <p:cNvSpPr>
            <a:spLocks noGrp="1"/>
          </p:cNvSpPr>
          <p:nvPr>
            <p:ph type="ftr" sz="quarter" idx="11"/>
          </p:nvPr>
        </p:nvSpPr>
        <p:spPr>
          <a:xfrm>
            <a:off x="280087" y="6361716"/>
            <a:ext cx="5938836" cy="309201"/>
          </a:xfrm>
        </p:spPr>
        <p:txBody>
          <a:bodyPr/>
          <a:lstStyle/>
          <a:p>
            <a:endParaRPr lang="en-US"/>
          </a:p>
        </p:txBody>
      </p:sp>
      <p:sp>
        <p:nvSpPr>
          <p:cNvPr id="6" name="Slide Number Placeholder 5"/>
          <p:cNvSpPr>
            <a:spLocks noGrp="1"/>
          </p:cNvSpPr>
          <p:nvPr>
            <p:ph type="sldNum" sz="quarter" idx="12"/>
          </p:nvPr>
        </p:nvSpPr>
        <p:spPr>
          <a:xfrm>
            <a:off x="360421" y="346118"/>
            <a:ext cx="811019" cy="503578"/>
          </a:xfrm>
        </p:spPr>
        <p:txBody>
          <a:bodyPr/>
          <a:lstStyle/>
          <a:p>
            <a:fld id="{954D44E8-F318-4FA5-B18A-B1B370DDA170}" type="slidenum">
              <a:rPr lang="en-US" smtClean="0"/>
              <a:t>‹#›</a:t>
            </a:fld>
            <a:endParaRPr lang="en-US" dirty="0"/>
          </a:p>
        </p:txBody>
      </p:sp>
      <p:cxnSp>
        <p:nvCxnSpPr>
          <p:cNvPr id="33" name="Straight Connector 32"/>
          <p:cNvCxnSpPr/>
          <p:nvPr/>
        </p:nvCxnSpPr>
        <p:spPr>
          <a:xfrm>
            <a:off x="1292239" y="867564"/>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8484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A6A17D-A6C1-427D-BDA6-44CEFFBE8F59}"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D44E8-F318-4FA5-B18A-B1B370DDA170}"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0685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A6A17D-A6C1-427D-BDA6-44CEFFBE8F59}"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4D44E8-F318-4FA5-B18A-B1B370DDA170}" type="slidenum">
              <a:rPr lang="en-US" smtClean="0"/>
              <a:t>‹#›</a:t>
            </a:fld>
            <a:endParaRPr lang="en-US"/>
          </a:p>
        </p:txBody>
      </p:sp>
      <p:cxnSp>
        <p:nvCxnSpPr>
          <p:cNvPr id="35" name="Straight Connector 34"/>
          <p:cNvCxnSpPr/>
          <p:nvPr/>
        </p:nvCxnSpPr>
        <p:spPr>
          <a:xfrm>
            <a:off x="1355644" y="1302551"/>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7461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A6A17D-A6C1-427D-BDA6-44CEFFBE8F59}" type="datetimeFigureOut">
              <a:rPr lang="en-US" smtClean="0"/>
              <a:t>1/23/2023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4D44E8-F318-4FA5-B18A-B1B370DDA170}"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01606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A6A17D-A6C1-427D-BDA6-44CEFFBE8F59}" type="datetimeFigureOut">
              <a:rPr lang="en-US" smtClean="0"/>
              <a:t>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4D44E8-F318-4FA5-B18A-B1B370DDA170}" type="slidenum">
              <a:rPr lang="en-US" smtClean="0"/>
              <a:t>‹#›</a:t>
            </a:fld>
            <a:endParaRPr lang="en-US"/>
          </a:p>
        </p:txBody>
      </p:sp>
      <p:cxnSp>
        <p:nvCxnSpPr>
          <p:cNvPr id="25" name="Straight Connector 24"/>
          <p:cNvCxnSpPr/>
          <p:nvPr/>
        </p:nvCxnSpPr>
        <p:spPr>
          <a:xfrm>
            <a:off x="1447331" y="1302551"/>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1715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A6A17D-A6C1-427D-BDA6-44CEFFBE8F59}" type="datetimeFigureOut">
              <a:rPr lang="en-US" smtClean="0"/>
              <a:t>1/23/2023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4D44E8-F318-4FA5-B18A-B1B370DDA170}" type="slidenum">
              <a:rPr lang="en-US" smtClean="0"/>
              <a:t>‹#›</a:t>
            </a:fld>
            <a:endParaRPr lang="en-US"/>
          </a:p>
        </p:txBody>
      </p:sp>
    </p:spTree>
    <p:extLst>
      <p:ext uri="{BB962C8B-B14F-4D97-AF65-F5344CB8AC3E}">
        <p14:creationId xmlns:p14="http://schemas.microsoft.com/office/powerpoint/2010/main" val="2445553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A6A17D-A6C1-427D-BDA6-44CEFFBE8F59}"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4D44E8-F318-4FA5-B18A-B1B370DDA170}"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5060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7A6A17D-A6C1-427D-BDA6-44CEFFBE8F59}" type="datetimeFigureOut">
              <a:rPr lang="en-US" smtClean="0"/>
              <a:t>1/23/2023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954D44E8-F318-4FA5-B18A-B1B370DDA170}"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2565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7"/>
          <p:cNvSpPr/>
          <p:nvPr/>
        </p:nvSpPr>
        <p:spPr>
          <a:xfrm>
            <a:off x="0" y="3183258"/>
            <a:ext cx="12192000" cy="367474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7A6A17D-A6C1-427D-BDA6-44CEFFBE8F59}" type="datetimeFigureOut">
              <a:rPr lang="en-US" smtClean="0"/>
              <a:t>1/23/2023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54D44E8-F318-4FA5-B18A-B1B370DDA170}" type="slidenum">
              <a:rPr lang="en-US" smtClean="0"/>
              <a:t>‹#›</a:t>
            </a:fld>
            <a:endParaRPr lang="en-US"/>
          </a:p>
        </p:txBody>
      </p:sp>
      <p:sp>
        <p:nvSpPr>
          <p:cNvPr id="11" name="TextBox 10">
            <a:extLst>
              <a:ext uri="{FF2B5EF4-FFF2-40B4-BE49-F238E27FC236}">
                <a16:creationId xmlns:a16="http://schemas.microsoft.com/office/drawing/2014/main" id="{66D4E961-1361-314F-B789-94775AC8AB02}"/>
              </a:ext>
            </a:extLst>
          </p:cNvPr>
          <p:cNvSpPr txBox="1"/>
          <p:nvPr/>
        </p:nvSpPr>
        <p:spPr>
          <a:xfrm>
            <a:off x="9643096" y="6374462"/>
            <a:ext cx="2327564" cy="369332"/>
          </a:xfrm>
          <a:prstGeom prst="rect">
            <a:avLst/>
          </a:prstGeom>
          <a:noFill/>
        </p:spPr>
        <p:txBody>
          <a:bodyPr wrap="square" rtlCol="0">
            <a:spAutoFit/>
          </a:bodyPr>
          <a:lstStyle/>
          <a:p>
            <a:pPr algn="r"/>
            <a:r>
              <a:rPr lang="en-US" baseline="0" dirty="0" err="1">
                <a:latin typeface="Arial" panose="020B0604020202020204" pitchFamily="34" charset="0"/>
              </a:rPr>
              <a:t>austincc.edu</a:t>
            </a:r>
            <a:endParaRPr lang="en-US" baseline="0" dirty="0">
              <a:latin typeface="Arial" panose="020B0604020202020204" pitchFamily="34" charset="0"/>
            </a:endParaRPr>
          </a:p>
        </p:txBody>
      </p:sp>
    </p:spTree>
    <p:extLst>
      <p:ext uri="{BB962C8B-B14F-4D97-AF65-F5344CB8AC3E}">
        <p14:creationId xmlns:p14="http://schemas.microsoft.com/office/powerpoint/2010/main" val="1355755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675" r:id="rId14"/>
    <p:sldLayoutId id="2147483676" r:id="rId15"/>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96B66-6A56-410B-8308-970F4D190FA9}"/>
              </a:ext>
            </a:extLst>
          </p:cNvPr>
          <p:cNvSpPr>
            <a:spLocks noGrp="1"/>
          </p:cNvSpPr>
          <p:nvPr>
            <p:ph type="ctrTitle"/>
          </p:nvPr>
        </p:nvSpPr>
        <p:spPr/>
        <p:txBody>
          <a:bodyPr/>
          <a:lstStyle/>
          <a:p>
            <a:pPr algn="ctr"/>
            <a:r>
              <a:rPr lang="en-US" dirty="0"/>
              <a:t>ITNW 1335 Cloud Computing</a:t>
            </a:r>
          </a:p>
        </p:txBody>
      </p:sp>
      <p:sp>
        <p:nvSpPr>
          <p:cNvPr id="3" name="Subtitle 2">
            <a:extLst>
              <a:ext uri="{FF2B5EF4-FFF2-40B4-BE49-F238E27FC236}">
                <a16:creationId xmlns:a16="http://schemas.microsoft.com/office/drawing/2014/main" id="{F74EE5B7-FF71-4194-AD93-ADEBDA28274B}"/>
              </a:ext>
            </a:extLst>
          </p:cNvPr>
          <p:cNvSpPr>
            <a:spLocks noGrp="1"/>
          </p:cNvSpPr>
          <p:nvPr>
            <p:ph type="subTitle" idx="1"/>
          </p:nvPr>
        </p:nvSpPr>
        <p:spPr/>
        <p:txBody>
          <a:bodyPr/>
          <a:lstStyle/>
          <a:p>
            <a:pPr algn="ctr"/>
            <a:r>
              <a:rPr lang="en-US" dirty="0"/>
              <a:t>Chapter 3 - Understanding Cloud Computing</a:t>
            </a:r>
          </a:p>
          <a:p>
            <a:endParaRPr lang="en-US" dirty="0"/>
          </a:p>
        </p:txBody>
      </p:sp>
    </p:spTree>
    <p:extLst>
      <p:ext uri="{BB962C8B-B14F-4D97-AF65-F5344CB8AC3E}">
        <p14:creationId xmlns:p14="http://schemas.microsoft.com/office/powerpoint/2010/main" val="2476552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58194-B242-4050-B7AB-4A6FDC31E4B6}"/>
              </a:ext>
            </a:extLst>
          </p:cNvPr>
          <p:cNvSpPr>
            <a:spLocks noGrp="1"/>
          </p:cNvSpPr>
          <p:nvPr>
            <p:ph type="title"/>
          </p:nvPr>
        </p:nvSpPr>
        <p:spPr>
          <a:xfrm>
            <a:off x="840260" y="259654"/>
            <a:ext cx="10824518" cy="498032"/>
          </a:xfrm>
        </p:spPr>
        <p:txBody>
          <a:bodyPr>
            <a:normAutofit fontScale="90000"/>
          </a:bodyPr>
          <a:lstStyle/>
          <a:p>
            <a:pPr algn="ctr"/>
            <a:r>
              <a:rPr lang="en-US" dirty="0"/>
              <a:t>3.1. Origins and Influences</a:t>
            </a:r>
          </a:p>
        </p:txBody>
      </p:sp>
      <p:sp>
        <p:nvSpPr>
          <p:cNvPr id="3" name="Content Placeholder 2">
            <a:extLst>
              <a:ext uri="{FF2B5EF4-FFF2-40B4-BE49-F238E27FC236}">
                <a16:creationId xmlns:a16="http://schemas.microsoft.com/office/drawing/2014/main" id="{88F33C58-ED19-4563-8B78-D5DE4C8F9C56}"/>
              </a:ext>
            </a:extLst>
          </p:cNvPr>
          <p:cNvSpPr>
            <a:spLocks noGrp="1"/>
          </p:cNvSpPr>
          <p:nvPr>
            <p:ph idx="1"/>
          </p:nvPr>
        </p:nvSpPr>
        <p:spPr>
          <a:xfrm>
            <a:off x="259492" y="951470"/>
            <a:ext cx="11652421" cy="5424615"/>
          </a:xfrm>
        </p:spPr>
        <p:txBody>
          <a:bodyPr>
            <a:normAutofit fontScale="92500" lnSpcReduction="10000"/>
          </a:bodyPr>
          <a:lstStyle/>
          <a:p>
            <a:r>
              <a:rPr lang="en-US" b="1" dirty="0"/>
              <a:t>Technology Innovations</a:t>
            </a:r>
            <a:r>
              <a:rPr lang="en-US" dirty="0"/>
              <a:t> are new or improved products, services, or processes whose  technological characteristic are significantly different from before (Established technologies)</a:t>
            </a:r>
          </a:p>
          <a:p>
            <a:r>
              <a:rPr lang="en-US" dirty="0"/>
              <a:t>Clustering</a:t>
            </a:r>
          </a:p>
          <a:p>
            <a:pPr lvl="1"/>
            <a:r>
              <a:rPr lang="en-US" dirty="0"/>
              <a:t>A cluster is a group of independent IT resources that are interconnected and work as a single system</a:t>
            </a:r>
          </a:p>
          <a:p>
            <a:pPr lvl="1"/>
            <a:r>
              <a:rPr lang="en-US" dirty="0"/>
              <a:t>System failure rates are reduced while availability and reliability are increased, since redundancy and failover features are inherent to the cluster</a:t>
            </a:r>
          </a:p>
          <a:p>
            <a:pPr lvl="1"/>
            <a:r>
              <a:rPr lang="en-US" dirty="0"/>
              <a:t>Must have similar hardware and OS</a:t>
            </a:r>
          </a:p>
          <a:p>
            <a:r>
              <a:rPr lang="en-US" dirty="0"/>
              <a:t>Grid Computing</a:t>
            </a:r>
          </a:p>
          <a:p>
            <a:pPr lvl="1"/>
            <a:r>
              <a:rPr lang="en-US" dirty="0"/>
              <a:t>a platform in which computing resources are organized into one or more logical pools.</a:t>
            </a:r>
          </a:p>
          <a:p>
            <a:pPr lvl="1"/>
            <a:r>
              <a:rPr lang="en-US" dirty="0"/>
              <a:t>These pools are collectively coordinated to provide a high performance distributed grid</a:t>
            </a:r>
          </a:p>
          <a:p>
            <a:pPr lvl="1"/>
            <a:r>
              <a:rPr lang="en-US" dirty="0"/>
              <a:t>Differs from clustering in that grid systems are much more loosely coupled and distributed</a:t>
            </a:r>
          </a:p>
          <a:p>
            <a:pPr lvl="1"/>
            <a:r>
              <a:rPr lang="en-US" dirty="0"/>
              <a:t>Systems can involve computing resources that are heterogeneous and geographically dispersed, which is generally not possible with cluster computing-based systems</a:t>
            </a:r>
          </a:p>
          <a:p>
            <a:pPr marL="0" indent="0">
              <a:buNone/>
            </a:pPr>
            <a:endParaRPr lang="en-US" dirty="0"/>
          </a:p>
          <a:p>
            <a:endParaRPr lang="en-US" dirty="0"/>
          </a:p>
        </p:txBody>
      </p:sp>
    </p:spTree>
    <p:extLst>
      <p:ext uri="{BB962C8B-B14F-4D97-AF65-F5344CB8AC3E}">
        <p14:creationId xmlns:p14="http://schemas.microsoft.com/office/powerpoint/2010/main" val="2125071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58194-B242-4050-B7AB-4A6FDC31E4B6}"/>
              </a:ext>
            </a:extLst>
          </p:cNvPr>
          <p:cNvSpPr>
            <a:spLocks noGrp="1"/>
          </p:cNvSpPr>
          <p:nvPr>
            <p:ph type="title"/>
          </p:nvPr>
        </p:nvSpPr>
        <p:spPr>
          <a:xfrm>
            <a:off x="840260" y="259654"/>
            <a:ext cx="10824518" cy="498032"/>
          </a:xfrm>
        </p:spPr>
        <p:txBody>
          <a:bodyPr>
            <a:normAutofit fontScale="90000"/>
          </a:bodyPr>
          <a:lstStyle/>
          <a:p>
            <a:r>
              <a:rPr lang="en-US" dirty="0"/>
              <a:t>3.1. Origins and Influences - Technology Innovations</a:t>
            </a:r>
          </a:p>
        </p:txBody>
      </p:sp>
      <p:sp>
        <p:nvSpPr>
          <p:cNvPr id="3" name="Content Placeholder 2">
            <a:extLst>
              <a:ext uri="{FF2B5EF4-FFF2-40B4-BE49-F238E27FC236}">
                <a16:creationId xmlns:a16="http://schemas.microsoft.com/office/drawing/2014/main" id="{88F33C58-ED19-4563-8B78-D5DE4C8F9C56}"/>
              </a:ext>
            </a:extLst>
          </p:cNvPr>
          <p:cNvSpPr>
            <a:spLocks noGrp="1"/>
          </p:cNvSpPr>
          <p:nvPr>
            <p:ph idx="1"/>
          </p:nvPr>
        </p:nvSpPr>
        <p:spPr>
          <a:xfrm>
            <a:off x="259492" y="951469"/>
            <a:ext cx="11652421" cy="5820033"/>
          </a:xfrm>
        </p:spPr>
        <p:txBody>
          <a:bodyPr>
            <a:normAutofit/>
          </a:bodyPr>
          <a:lstStyle/>
          <a:p>
            <a:r>
              <a:rPr lang="en-US" dirty="0"/>
              <a:t>Virtualization</a:t>
            </a:r>
          </a:p>
          <a:p>
            <a:pPr lvl="1"/>
            <a:r>
              <a:rPr lang="en-US" dirty="0"/>
              <a:t>Virtualization represents a technology platform used for the creation of virtual instances of IT resources</a:t>
            </a:r>
          </a:p>
          <a:p>
            <a:pPr lvl="1"/>
            <a:r>
              <a:rPr lang="en-US" dirty="0"/>
              <a:t>A layer of virtualization software allows physical IT resources to provide multiple virtual images of themselves so that their underlying processing capabilities can be shared by multiple users</a:t>
            </a:r>
          </a:p>
          <a:p>
            <a:pPr lvl="1"/>
            <a:r>
              <a:rPr lang="en-US" dirty="0"/>
              <a:t>Prior to the advent of virtualization technologies, software was limited to residing on and being coupled with static hardware environments</a:t>
            </a:r>
          </a:p>
          <a:p>
            <a:pPr lvl="1"/>
            <a:r>
              <a:rPr lang="en-US" dirty="0"/>
              <a:t>The virtualization process severs this software-hardware dependency, as hardware requirements can be simulated by emulation software running in virtualized environments</a:t>
            </a:r>
          </a:p>
          <a:p>
            <a:pPr lvl="1"/>
            <a:r>
              <a:rPr lang="en-US" dirty="0"/>
              <a:t>Established virtualization technologies can be traced to several cloud characteristics and cloud computing mechanisms</a:t>
            </a:r>
          </a:p>
          <a:p>
            <a:pPr lvl="1"/>
            <a:r>
              <a:rPr lang="en-US" dirty="0"/>
              <a:t>As cloud computing evolved, a generation of modern virtualization technologies emerged to overcome the performance, reliability, and scalability limitations of traditional virtualization platforms</a:t>
            </a:r>
          </a:p>
          <a:p>
            <a:endParaRPr lang="en-US" dirty="0"/>
          </a:p>
        </p:txBody>
      </p:sp>
    </p:spTree>
    <p:extLst>
      <p:ext uri="{BB962C8B-B14F-4D97-AF65-F5344CB8AC3E}">
        <p14:creationId xmlns:p14="http://schemas.microsoft.com/office/powerpoint/2010/main" val="616262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58194-B242-4050-B7AB-4A6FDC31E4B6}"/>
              </a:ext>
            </a:extLst>
          </p:cNvPr>
          <p:cNvSpPr>
            <a:spLocks noGrp="1"/>
          </p:cNvSpPr>
          <p:nvPr>
            <p:ph type="title"/>
          </p:nvPr>
        </p:nvSpPr>
        <p:spPr>
          <a:xfrm>
            <a:off x="840260" y="259654"/>
            <a:ext cx="10824518" cy="498032"/>
          </a:xfrm>
        </p:spPr>
        <p:txBody>
          <a:bodyPr>
            <a:normAutofit fontScale="90000"/>
          </a:bodyPr>
          <a:lstStyle/>
          <a:p>
            <a:r>
              <a:rPr lang="en-US" dirty="0"/>
              <a:t>3.1. Origins and Influences - Technology Innovations</a:t>
            </a:r>
          </a:p>
        </p:txBody>
      </p:sp>
      <p:sp>
        <p:nvSpPr>
          <p:cNvPr id="3" name="Content Placeholder 2">
            <a:extLst>
              <a:ext uri="{FF2B5EF4-FFF2-40B4-BE49-F238E27FC236}">
                <a16:creationId xmlns:a16="http://schemas.microsoft.com/office/drawing/2014/main" id="{88F33C58-ED19-4563-8B78-D5DE4C8F9C56}"/>
              </a:ext>
            </a:extLst>
          </p:cNvPr>
          <p:cNvSpPr>
            <a:spLocks noGrp="1"/>
          </p:cNvSpPr>
          <p:nvPr>
            <p:ph idx="1"/>
          </p:nvPr>
        </p:nvSpPr>
        <p:spPr>
          <a:xfrm>
            <a:off x="259492" y="951469"/>
            <a:ext cx="11652421" cy="5820033"/>
          </a:xfrm>
        </p:spPr>
        <p:txBody>
          <a:bodyPr>
            <a:normAutofit/>
          </a:bodyPr>
          <a:lstStyle/>
          <a:p>
            <a:r>
              <a:rPr lang="en-US" dirty="0"/>
              <a:t>Technology Innovations vs. </a:t>
            </a:r>
            <a:r>
              <a:rPr lang="en-US" b="1" dirty="0"/>
              <a:t>Enabling Technologies</a:t>
            </a:r>
          </a:p>
          <a:p>
            <a:pPr lvl="1"/>
            <a:r>
              <a:rPr lang="en-US" dirty="0"/>
              <a:t>Broadband Networks and Internet Architecture</a:t>
            </a:r>
          </a:p>
          <a:p>
            <a:pPr lvl="1"/>
            <a:r>
              <a:rPr lang="en-US" dirty="0"/>
              <a:t>Data Center Technology</a:t>
            </a:r>
          </a:p>
          <a:p>
            <a:pPr lvl="1"/>
            <a:r>
              <a:rPr lang="en-US" dirty="0"/>
              <a:t>(Modern) Virtualization Technology</a:t>
            </a:r>
          </a:p>
          <a:p>
            <a:pPr lvl="1"/>
            <a:r>
              <a:rPr lang="en-US" dirty="0"/>
              <a:t>Web Technology</a:t>
            </a:r>
          </a:p>
          <a:p>
            <a:pPr lvl="1"/>
            <a:r>
              <a:rPr lang="en-US" dirty="0"/>
              <a:t>Multitenant Technology</a:t>
            </a:r>
          </a:p>
          <a:p>
            <a:pPr lvl="1"/>
            <a:r>
              <a:rPr lang="en-US" dirty="0"/>
              <a:t>Service Technology</a:t>
            </a:r>
          </a:p>
          <a:p>
            <a:r>
              <a:rPr lang="en-US" dirty="0"/>
              <a:t>Each of these cloud-enabling technologies existed in some form prior to the formal advent of cloud computing</a:t>
            </a:r>
          </a:p>
          <a:p>
            <a:r>
              <a:rPr lang="en-US" dirty="0"/>
              <a:t>Some were refined further, and on occasion even redefined, as a result of the subsequent evolution of cloud computing</a:t>
            </a:r>
          </a:p>
        </p:txBody>
      </p:sp>
    </p:spTree>
    <p:extLst>
      <p:ext uri="{BB962C8B-B14F-4D97-AF65-F5344CB8AC3E}">
        <p14:creationId xmlns:p14="http://schemas.microsoft.com/office/powerpoint/2010/main" val="2562816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4B47DE2-138B-4DE2-9F9A-6676469F0831}"/>
              </a:ext>
            </a:extLst>
          </p:cNvPr>
          <p:cNvSpPr>
            <a:spLocks noGrp="1"/>
          </p:cNvSpPr>
          <p:nvPr>
            <p:ph type="title"/>
          </p:nvPr>
        </p:nvSpPr>
        <p:spPr/>
        <p:txBody>
          <a:bodyPr>
            <a:normAutofit fontScale="90000"/>
          </a:bodyPr>
          <a:lstStyle/>
          <a:p>
            <a:pPr algn="ctr"/>
            <a:r>
              <a:rPr lang="en-US" b="1" i="0" dirty="0">
                <a:solidFill>
                  <a:srgbClr val="000000"/>
                </a:solidFill>
                <a:effectLst/>
                <a:latin typeface="Times New Roman" panose="02020603050405020304" pitchFamily="18" charset="0"/>
              </a:rPr>
              <a:t>3.2. Basic Concepts and Terminology - cloud</a:t>
            </a:r>
            <a:endParaRPr lang="en-US" dirty="0"/>
          </a:p>
        </p:txBody>
      </p:sp>
      <p:sp>
        <p:nvSpPr>
          <p:cNvPr id="10" name="Content Placeholder 9">
            <a:extLst>
              <a:ext uri="{FF2B5EF4-FFF2-40B4-BE49-F238E27FC236}">
                <a16:creationId xmlns:a16="http://schemas.microsoft.com/office/drawing/2014/main" id="{8257BA71-369B-4C47-A354-A3EE1D699FF1}"/>
              </a:ext>
            </a:extLst>
          </p:cNvPr>
          <p:cNvSpPr>
            <a:spLocks noGrp="1"/>
          </p:cNvSpPr>
          <p:nvPr>
            <p:ph idx="1"/>
          </p:nvPr>
        </p:nvSpPr>
        <p:spPr>
          <a:xfrm>
            <a:off x="259492" y="1075039"/>
            <a:ext cx="11652421" cy="4780439"/>
          </a:xfrm>
        </p:spPr>
        <p:txBody>
          <a:bodyPr>
            <a:normAutofit fontScale="92500" lnSpcReduction="10000"/>
          </a:bodyPr>
          <a:lstStyle/>
          <a:p>
            <a:r>
              <a:rPr lang="en-US" dirty="0"/>
              <a:t>A cloud refers to a distinct IT environment that is designed for the purpose of remotely provisioning scalable and measured IT resources</a:t>
            </a:r>
          </a:p>
          <a:p>
            <a:r>
              <a:rPr lang="en-US" dirty="0"/>
              <a:t>The term originated as a metaphor for the Internet which is, in essence, a network of networks providing remote access to a set of decentralized IT resources</a:t>
            </a:r>
          </a:p>
          <a:p>
            <a:r>
              <a:rPr lang="en-US" dirty="0"/>
              <a:t>Prior to cloud computing becoming its own formalized IT industry segment, the symbol of a cloud was commonly used to represent the Internet</a:t>
            </a:r>
          </a:p>
          <a:p>
            <a:r>
              <a:rPr lang="en-US" dirty="0"/>
              <a:t>Internet primary protocol is HTTP</a:t>
            </a:r>
          </a:p>
          <a:p>
            <a:r>
              <a:rPr lang="en-US" dirty="0"/>
              <a:t>A cloud has finite boundaries</a:t>
            </a:r>
          </a:p>
          <a:p>
            <a:r>
              <a:rPr lang="en-US" dirty="0"/>
              <a:t>Clouds are accessible via the Internet</a:t>
            </a:r>
          </a:p>
          <a:p>
            <a:r>
              <a:rPr lang="en-US" dirty="0"/>
              <a:t>Clouds aren’t necessarily Web based</a:t>
            </a:r>
          </a:p>
          <a:p>
            <a:endParaRPr lang="en-US" dirty="0"/>
          </a:p>
        </p:txBody>
      </p:sp>
      <p:sp>
        <p:nvSpPr>
          <p:cNvPr id="4" name="Footer Placeholder 1">
            <a:extLst>
              <a:ext uri="{FF2B5EF4-FFF2-40B4-BE49-F238E27FC236}">
                <a16:creationId xmlns:a16="http://schemas.microsoft.com/office/drawing/2014/main" id="{6562F605-EFE2-42A8-8903-B52B8FC2343E}"/>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288770" name="Picture 2">
            <a:extLst>
              <a:ext uri="{FF2B5EF4-FFF2-40B4-BE49-F238E27FC236}">
                <a16:creationId xmlns:a16="http://schemas.microsoft.com/office/drawing/2014/main" id="{1D124A63-742B-49F0-A27D-C75C340C4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0563" y="3935238"/>
            <a:ext cx="2649434" cy="192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8771" name="Text Box 3">
            <a:extLst>
              <a:ext uri="{FF2B5EF4-FFF2-40B4-BE49-F238E27FC236}">
                <a16:creationId xmlns:a16="http://schemas.microsoft.com/office/drawing/2014/main" id="{00C98757-DD1C-495A-9CB9-BFFED6C7DAAF}"/>
              </a:ext>
            </a:extLst>
          </p:cNvPr>
          <p:cNvSpPr txBox="1">
            <a:spLocks noChangeArrowheads="1"/>
          </p:cNvSpPr>
          <p:nvPr/>
        </p:nvSpPr>
        <p:spPr bwMode="auto">
          <a:xfrm>
            <a:off x="2822084" y="6174773"/>
            <a:ext cx="5170583"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a:t>Figure 3.1 The symbol used to denote the boundary of a cloud environment.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7C3A-CAB7-4088-8F8E-9FAB8E6B3804}"/>
              </a:ext>
            </a:extLst>
          </p:cNvPr>
          <p:cNvSpPr>
            <a:spLocks noGrp="1"/>
          </p:cNvSpPr>
          <p:nvPr>
            <p:ph type="title"/>
          </p:nvPr>
        </p:nvSpPr>
        <p:spPr>
          <a:xfrm>
            <a:off x="420131" y="333795"/>
            <a:ext cx="11491782" cy="498032"/>
          </a:xfrm>
        </p:spPr>
        <p:txBody>
          <a:bodyPr>
            <a:normAutofit fontScale="90000"/>
          </a:bodyPr>
          <a:lstStyle/>
          <a:p>
            <a:r>
              <a:rPr lang="en-US" b="1" i="0" dirty="0">
                <a:solidFill>
                  <a:srgbClr val="000000"/>
                </a:solidFill>
                <a:effectLst/>
                <a:latin typeface="Times New Roman" panose="02020603050405020304" pitchFamily="18" charset="0"/>
              </a:rPr>
              <a:t>3.2. Basic Concepts and Terminology – IT Resources</a:t>
            </a:r>
            <a:endParaRPr lang="en-US" dirty="0"/>
          </a:p>
        </p:txBody>
      </p:sp>
      <p:sp>
        <p:nvSpPr>
          <p:cNvPr id="3" name="Content Placeholder 2">
            <a:extLst>
              <a:ext uri="{FF2B5EF4-FFF2-40B4-BE49-F238E27FC236}">
                <a16:creationId xmlns:a16="http://schemas.microsoft.com/office/drawing/2014/main" id="{E264E2F2-6E23-4251-85DD-B655CB263700}"/>
              </a:ext>
            </a:extLst>
          </p:cNvPr>
          <p:cNvSpPr>
            <a:spLocks noGrp="1"/>
          </p:cNvSpPr>
          <p:nvPr>
            <p:ph idx="1"/>
          </p:nvPr>
        </p:nvSpPr>
        <p:spPr>
          <a:xfrm>
            <a:off x="259492" y="1075040"/>
            <a:ext cx="11652421" cy="3447534"/>
          </a:xfrm>
        </p:spPr>
        <p:txBody>
          <a:bodyPr/>
          <a:lstStyle/>
          <a:p>
            <a:r>
              <a:rPr lang="en-US" dirty="0"/>
              <a:t>An </a:t>
            </a:r>
            <a:r>
              <a:rPr lang="en-US" i="1" dirty="0"/>
              <a:t>IT resource </a:t>
            </a:r>
            <a:r>
              <a:rPr lang="en-US" dirty="0"/>
              <a:t>is a physical or virtual IT-related artifact that can be either software-based, such as a virtual server or a custom software program, or hardware-based, such as a physical server or a network device</a:t>
            </a:r>
          </a:p>
        </p:txBody>
      </p:sp>
      <p:sp>
        <p:nvSpPr>
          <p:cNvPr id="4" name="Footer Placeholder 1">
            <a:extLst>
              <a:ext uri="{FF2B5EF4-FFF2-40B4-BE49-F238E27FC236}">
                <a16:creationId xmlns:a16="http://schemas.microsoft.com/office/drawing/2014/main" id="{C69CD4EA-E350-4C44-80A4-044EE910E73B}"/>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290818" name="Picture 2">
            <a:extLst>
              <a:ext uri="{FF2B5EF4-FFF2-40B4-BE49-F238E27FC236}">
                <a16:creationId xmlns:a16="http://schemas.microsoft.com/office/drawing/2014/main" id="{B4A614F4-ABC7-4074-B364-9D0D579F6B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018" y="4636409"/>
            <a:ext cx="6342007" cy="1286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0819" name="Text Box 3">
            <a:extLst>
              <a:ext uri="{FF2B5EF4-FFF2-40B4-BE49-F238E27FC236}">
                <a16:creationId xmlns:a16="http://schemas.microsoft.com/office/drawing/2014/main" id="{8157C37F-7227-4202-A519-B52BEB65DD35}"/>
              </a:ext>
            </a:extLst>
          </p:cNvPr>
          <p:cNvSpPr txBox="1">
            <a:spLocks noChangeArrowheads="1"/>
          </p:cNvSpPr>
          <p:nvPr/>
        </p:nvSpPr>
        <p:spPr bwMode="auto">
          <a:xfrm>
            <a:off x="2822084" y="6174773"/>
            <a:ext cx="5366341"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a:t>Figure 3.2 Examples of common IT resources and their corresponding symbols.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D5882-9EAA-41CD-A034-23EED0E00B63}"/>
              </a:ext>
            </a:extLst>
          </p:cNvPr>
          <p:cNvSpPr>
            <a:spLocks noGrp="1"/>
          </p:cNvSpPr>
          <p:nvPr>
            <p:ph type="title"/>
          </p:nvPr>
        </p:nvSpPr>
        <p:spPr>
          <a:xfrm>
            <a:off x="280087" y="333795"/>
            <a:ext cx="11652421" cy="498032"/>
          </a:xfrm>
        </p:spPr>
        <p:txBody>
          <a:bodyPr>
            <a:normAutofit fontScale="90000"/>
          </a:bodyPr>
          <a:lstStyle/>
          <a:p>
            <a:r>
              <a:rPr lang="en-US" b="1" i="0" dirty="0">
                <a:solidFill>
                  <a:srgbClr val="000000"/>
                </a:solidFill>
                <a:effectLst/>
                <a:latin typeface="Times New Roman" panose="02020603050405020304" pitchFamily="18" charset="0"/>
              </a:rPr>
              <a:t>3.2. Basic Concepts and Terminology – IT Resources</a:t>
            </a:r>
            <a:endParaRPr lang="en-US" dirty="0"/>
          </a:p>
        </p:txBody>
      </p:sp>
      <p:sp>
        <p:nvSpPr>
          <p:cNvPr id="3" name="Content Placeholder 2">
            <a:extLst>
              <a:ext uri="{FF2B5EF4-FFF2-40B4-BE49-F238E27FC236}">
                <a16:creationId xmlns:a16="http://schemas.microsoft.com/office/drawing/2014/main" id="{00BEEF94-D97F-4A47-93D3-54DFF2C21F38}"/>
              </a:ext>
            </a:extLst>
          </p:cNvPr>
          <p:cNvSpPr>
            <a:spLocks noGrp="1"/>
          </p:cNvSpPr>
          <p:nvPr>
            <p:ph idx="1"/>
          </p:nvPr>
        </p:nvSpPr>
        <p:spPr>
          <a:xfrm>
            <a:off x="259492" y="1075038"/>
            <a:ext cx="7908324" cy="5286677"/>
          </a:xfrm>
        </p:spPr>
        <p:txBody>
          <a:bodyPr>
            <a:normAutofit fontScale="85000" lnSpcReduction="10000"/>
          </a:bodyPr>
          <a:lstStyle/>
          <a:p>
            <a:r>
              <a:rPr lang="en-US" dirty="0"/>
              <a:t>The cloud symbol can be used to define a boundary for a cloud environment</a:t>
            </a:r>
          </a:p>
          <a:p>
            <a:r>
              <a:rPr lang="en-US" dirty="0"/>
              <a:t>Displayed IT resources are considered cloud-based IT resources</a:t>
            </a:r>
          </a:p>
          <a:p>
            <a:r>
              <a:rPr lang="en-US" dirty="0"/>
              <a:t>It is important to note the following points when studying and working with these diagrams: </a:t>
            </a:r>
          </a:p>
          <a:p>
            <a:pPr lvl="1"/>
            <a:r>
              <a:rPr lang="en-US" dirty="0"/>
              <a:t>The IT resources shown within the boundary of a given cloud symbol usually do not represent all of the available IT resources hosted by that cloud. Subsets of IT resources are generally highlighted to demonstrate a particular topic. </a:t>
            </a:r>
          </a:p>
          <a:p>
            <a:pPr lvl="1"/>
            <a:r>
              <a:rPr lang="en-US" dirty="0"/>
              <a:t>Focusing on the relevant aspects of a topic requires many of these diagrams to intentionally provide abstracted views of the underlying technology architectures. This means that only a portion of the actual technical details are shown</a:t>
            </a:r>
          </a:p>
          <a:p>
            <a:r>
              <a:rPr lang="en-US" dirty="0"/>
              <a:t>Furthermore, some diagrams will display IT resources outside of the cloud symbol. </a:t>
            </a:r>
          </a:p>
          <a:p>
            <a:pPr lvl="1"/>
            <a:r>
              <a:rPr lang="en-US" dirty="0"/>
              <a:t>This convention is used to indicate IT resources that are not cloud-based</a:t>
            </a:r>
          </a:p>
        </p:txBody>
      </p:sp>
      <p:sp>
        <p:nvSpPr>
          <p:cNvPr id="4" name="Footer Placeholder 1">
            <a:extLst>
              <a:ext uri="{FF2B5EF4-FFF2-40B4-BE49-F238E27FC236}">
                <a16:creationId xmlns:a16="http://schemas.microsoft.com/office/drawing/2014/main" id="{7E22E995-649C-48F1-86C2-6E3EEBEC6F4E}"/>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292866" name="Picture 2">
            <a:extLst>
              <a:ext uri="{FF2B5EF4-FFF2-40B4-BE49-F238E27FC236}">
                <a16:creationId xmlns:a16="http://schemas.microsoft.com/office/drawing/2014/main" id="{A9896FBB-D8A9-4707-9EE9-5E847DB2E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1180" y="1075039"/>
            <a:ext cx="3861328" cy="2787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2867" name="Text Box 3">
            <a:extLst>
              <a:ext uri="{FF2B5EF4-FFF2-40B4-BE49-F238E27FC236}">
                <a16:creationId xmlns:a16="http://schemas.microsoft.com/office/drawing/2014/main" id="{56A02F44-307B-44A4-BD4C-554F5430B28A}"/>
              </a:ext>
            </a:extLst>
          </p:cNvPr>
          <p:cNvSpPr txBox="1">
            <a:spLocks noChangeArrowheads="1"/>
          </p:cNvSpPr>
          <p:nvPr/>
        </p:nvSpPr>
        <p:spPr bwMode="auto">
          <a:xfrm>
            <a:off x="8501448" y="4229383"/>
            <a:ext cx="3690551" cy="674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3.3 A cloud is hosting eight IT resources: three virtual servers, two cloud services, and three storage devices.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654C6-54BD-4171-B8D6-30A5004E478F}"/>
              </a:ext>
            </a:extLst>
          </p:cNvPr>
          <p:cNvSpPr>
            <a:spLocks noGrp="1"/>
          </p:cNvSpPr>
          <p:nvPr>
            <p:ph type="title"/>
          </p:nvPr>
        </p:nvSpPr>
        <p:spPr>
          <a:xfrm>
            <a:off x="593125" y="333795"/>
            <a:ext cx="10886302" cy="498032"/>
          </a:xfrm>
        </p:spPr>
        <p:txBody>
          <a:bodyPr>
            <a:normAutofit fontScale="90000"/>
          </a:bodyPr>
          <a:lstStyle/>
          <a:p>
            <a:r>
              <a:rPr lang="en-US" b="1" i="0" dirty="0">
                <a:solidFill>
                  <a:srgbClr val="000000"/>
                </a:solidFill>
                <a:effectLst/>
                <a:latin typeface="Times New Roman" panose="02020603050405020304" pitchFamily="18" charset="0"/>
              </a:rPr>
              <a:t>3.2. Basic Concepts and Terminology – On Premise</a:t>
            </a:r>
            <a:endParaRPr lang="en-US" dirty="0"/>
          </a:p>
        </p:txBody>
      </p:sp>
      <p:sp>
        <p:nvSpPr>
          <p:cNvPr id="3" name="Content Placeholder 2">
            <a:extLst>
              <a:ext uri="{FF2B5EF4-FFF2-40B4-BE49-F238E27FC236}">
                <a16:creationId xmlns:a16="http://schemas.microsoft.com/office/drawing/2014/main" id="{0B66F31D-BF67-4AE6-82C5-5F019C4F9178}"/>
              </a:ext>
            </a:extLst>
          </p:cNvPr>
          <p:cNvSpPr>
            <a:spLocks noGrp="1"/>
          </p:cNvSpPr>
          <p:nvPr>
            <p:ph idx="1"/>
          </p:nvPr>
        </p:nvSpPr>
        <p:spPr/>
        <p:txBody>
          <a:bodyPr/>
          <a:lstStyle/>
          <a:p>
            <a:r>
              <a:rPr lang="en-US" dirty="0"/>
              <a:t>An IT resource that is hosted in a conventional enterprise environment within the organizational boundary location on the premise of the IT enterprise is said to be on-premise or sometimes said “on-prem” </a:t>
            </a:r>
          </a:p>
          <a:p>
            <a:r>
              <a:rPr lang="en-US" dirty="0"/>
              <a:t>On-premise resources cannot be cloud-based</a:t>
            </a:r>
          </a:p>
          <a:p>
            <a:r>
              <a:rPr lang="en-US" dirty="0"/>
              <a:t>Note: </a:t>
            </a:r>
          </a:p>
          <a:p>
            <a:pPr lvl="1"/>
            <a:r>
              <a:rPr lang="en-US" dirty="0"/>
              <a:t>An on-premise IT resource can access and interact with a cloud-based IT resource</a:t>
            </a:r>
          </a:p>
          <a:p>
            <a:pPr lvl="1"/>
            <a:r>
              <a:rPr lang="en-US" dirty="0"/>
              <a:t>An on-premise IT resource can be moved to a cloud, thereby changing it to a cloud-based IT resource</a:t>
            </a:r>
          </a:p>
          <a:p>
            <a:pPr lvl="1"/>
            <a:r>
              <a:rPr lang="en-US" dirty="0"/>
              <a:t>Redundant deployments of an IT resource can exist in both on-premise and cloud-based environments.</a:t>
            </a:r>
          </a:p>
        </p:txBody>
      </p:sp>
    </p:spTree>
    <p:extLst>
      <p:ext uri="{BB962C8B-B14F-4D97-AF65-F5344CB8AC3E}">
        <p14:creationId xmlns:p14="http://schemas.microsoft.com/office/powerpoint/2010/main" val="828735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C963C-F9A8-4F8D-916A-3986C4AF73F4}"/>
              </a:ext>
            </a:extLst>
          </p:cNvPr>
          <p:cNvSpPr>
            <a:spLocks noGrp="1"/>
          </p:cNvSpPr>
          <p:nvPr>
            <p:ph type="title"/>
          </p:nvPr>
        </p:nvSpPr>
        <p:spPr>
          <a:xfrm>
            <a:off x="280087" y="15658"/>
            <a:ext cx="11631826" cy="816169"/>
          </a:xfrm>
        </p:spPr>
        <p:txBody>
          <a:bodyPr>
            <a:normAutofit fontScale="90000"/>
          </a:bodyPr>
          <a:lstStyle/>
          <a:p>
            <a:pPr algn="ctr"/>
            <a:r>
              <a:rPr lang="en-US" b="1" i="0" dirty="0">
                <a:solidFill>
                  <a:srgbClr val="000000"/>
                </a:solidFill>
                <a:effectLst/>
                <a:latin typeface="Times New Roman" panose="02020603050405020304" pitchFamily="18" charset="0"/>
              </a:rPr>
              <a:t>3.2. Basic Concepts and Terminology – Cloud Consumers/providers </a:t>
            </a:r>
            <a:endParaRPr lang="en-US" dirty="0"/>
          </a:p>
        </p:txBody>
      </p:sp>
      <p:sp>
        <p:nvSpPr>
          <p:cNvPr id="3" name="Content Placeholder 2">
            <a:extLst>
              <a:ext uri="{FF2B5EF4-FFF2-40B4-BE49-F238E27FC236}">
                <a16:creationId xmlns:a16="http://schemas.microsoft.com/office/drawing/2014/main" id="{E6AB4996-E0D3-4E7A-B681-0E7684F71DED}"/>
              </a:ext>
            </a:extLst>
          </p:cNvPr>
          <p:cNvSpPr>
            <a:spLocks noGrp="1"/>
          </p:cNvSpPr>
          <p:nvPr>
            <p:ph idx="1"/>
          </p:nvPr>
        </p:nvSpPr>
        <p:spPr/>
        <p:txBody>
          <a:bodyPr/>
          <a:lstStyle/>
          <a:p>
            <a:r>
              <a:rPr lang="en-US" dirty="0"/>
              <a:t>The party that provides cloud-based IT resources is the </a:t>
            </a:r>
            <a:r>
              <a:rPr lang="en-US" i="1" dirty="0"/>
              <a:t>cloud provider</a:t>
            </a:r>
          </a:p>
          <a:p>
            <a:r>
              <a:rPr lang="en-US" dirty="0"/>
              <a:t>The party that uses cloud-based IT resources is the </a:t>
            </a:r>
            <a:r>
              <a:rPr lang="en-US" i="1" dirty="0"/>
              <a:t>cloud consumer</a:t>
            </a:r>
            <a:r>
              <a:rPr lang="en-US" dirty="0"/>
              <a:t>.</a:t>
            </a:r>
          </a:p>
          <a:p>
            <a:r>
              <a:rPr lang="en-US" b="1" dirty="0"/>
              <a:t>Scaling</a:t>
            </a:r>
            <a:r>
              <a:rPr lang="en-US" dirty="0"/>
              <a:t> represent the ability of the resource to handle increased or decreased usage demands</a:t>
            </a:r>
          </a:p>
          <a:p>
            <a:pPr lvl="1"/>
            <a:r>
              <a:rPr lang="en-US" dirty="0"/>
              <a:t>Horizontal Scaling – scaling out and scaling in</a:t>
            </a:r>
          </a:p>
          <a:p>
            <a:pPr lvl="1"/>
            <a:r>
              <a:rPr lang="en-US" dirty="0"/>
              <a:t>Vertical Scaling – scaling up and scaling down</a:t>
            </a:r>
          </a:p>
        </p:txBody>
      </p:sp>
      <p:sp>
        <p:nvSpPr>
          <p:cNvPr id="4" name="Footer Placeholder 1">
            <a:extLst>
              <a:ext uri="{FF2B5EF4-FFF2-40B4-BE49-F238E27FC236}">
                <a16:creationId xmlns:a16="http://schemas.microsoft.com/office/drawing/2014/main" id="{F5CD103A-FEDA-4FC4-9858-86BF484F5C5C}"/>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spTree>
    <p:extLst>
      <p:ext uri="{BB962C8B-B14F-4D97-AF65-F5344CB8AC3E}">
        <p14:creationId xmlns:p14="http://schemas.microsoft.com/office/powerpoint/2010/main" val="411430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C963C-F9A8-4F8D-916A-3986C4AF73F4}"/>
              </a:ext>
            </a:extLst>
          </p:cNvPr>
          <p:cNvSpPr>
            <a:spLocks noGrp="1"/>
          </p:cNvSpPr>
          <p:nvPr>
            <p:ph type="title"/>
          </p:nvPr>
        </p:nvSpPr>
        <p:spPr>
          <a:xfrm>
            <a:off x="280087" y="15658"/>
            <a:ext cx="11631826" cy="816169"/>
          </a:xfrm>
        </p:spPr>
        <p:txBody>
          <a:bodyPr>
            <a:normAutofit fontScale="90000"/>
          </a:bodyPr>
          <a:lstStyle/>
          <a:p>
            <a:pPr algn="ctr"/>
            <a:r>
              <a:rPr lang="en-US" b="1" i="0" dirty="0">
                <a:solidFill>
                  <a:srgbClr val="000000"/>
                </a:solidFill>
                <a:effectLst/>
                <a:latin typeface="Times New Roman" panose="02020603050405020304" pitchFamily="18" charset="0"/>
              </a:rPr>
              <a:t>3.2. Basic Concepts and Terminology – Horizontal Scaling</a:t>
            </a:r>
            <a:endParaRPr lang="en-US" dirty="0"/>
          </a:p>
        </p:txBody>
      </p:sp>
      <p:sp>
        <p:nvSpPr>
          <p:cNvPr id="3" name="Content Placeholder 2">
            <a:extLst>
              <a:ext uri="{FF2B5EF4-FFF2-40B4-BE49-F238E27FC236}">
                <a16:creationId xmlns:a16="http://schemas.microsoft.com/office/drawing/2014/main" id="{E6AB4996-E0D3-4E7A-B681-0E7684F71DED}"/>
              </a:ext>
            </a:extLst>
          </p:cNvPr>
          <p:cNvSpPr>
            <a:spLocks noGrp="1"/>
          </p:cNvSpPr>
          <p:nvPr>
            <p:ph idx="1"/>
          </p:nvPr>
        </p:nvSpPr>
        <p:spPr>
          <a:xfrm>
            <a:off x="259492" y="1075039"/>
            <a:ext cx="11652421" cy="2026397"/>
          </a:xfrm>
        </p:spPr>
        <p:txBody>
          <a:bodyPr>
            <a:normAutofit fontScale="92500" lnSpcReduction="20000"/>
          </a:bodyPr>
          <a:lstStyle/>
          <a:p>
            <a:r>
              <a:rPr lang="en-US" dirty="0"/>
              <a:t>The allocating or releasing of IT resources that are of the same type is referred to as horizontal scaling </a:t>
            </a:r>
          </a:p>
          <a:p>
            <a:r>
              <a:rPr lang="en-US" dirty="0"/>
              <a:t>The horizontal allocation of resources is referred to as scaling out and the horizontal releasing of resources is referred to as scaling in</a:t>
            </a:r>
          </a:p>
          <a:p>
            <a:r>
              <a:rPr lang="en-US" dirty="0"/>
              <a:t>Horizontal scaling is a common form of scaling within cloud environments</a:t>
            </a:r>
          </a:p>
        </p:txBody>
      </p:sp>
      <p:sp>
        <p:nvSpPr>
          <p:cNvPr id="4" name="Footer Placeholder 1">
            <a:extLst>
              <a:ext uri="{FF2B5EF4-FFF2-40B4-BE49-F238E27FC236}">
                <a16:creationId xmlns:a16="http://schemas.microsoft.com/office/drawing/2014/main" id="{F5CD103A-FEDA-4FC4-9858-86BF484F5C5C}"/>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294914" name="Picture 2">
            <a:extLst>
              <a:ext uri="{FF2B5EF4-FFF2-40B4-BE49-F238E27FC236}">
                <a16:creationId xmlns:a16="http://schemas.microsoft.com/office/drawing/2014/main" id="{5CF76BAF-4709-4805-B26B-D52AEDDFD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2084" y="3223042"/>
            <a:ext cx="5641848" cy="2692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4915" name="Text Box 3">
            <a:extLst>
              <a:ext uri="{FF2B5EF4-FFF2-40B4-BE49-F238E27FC236}">
                <a16:creationId xmlns:a16="http://schemas.microsoft.com/office/drawing/2014/main" id="{045F7687-A278-4A7B-8C07-73A26A8274A8}"/>
              </a:ext>
            </a:extLst>
          </p:cNvPr>
          <p:cNvSpPr txBox="1">
            <a:spLocks noChangeArrowheads="1"/>
          </p:cNvSpPr>
          <p:nvPr/>
        </p:nvSpPr>
        <p:spPr bwMode="auto">
          <a:xfrm>
            <a:off x="2822084" y="5915950"/>
            <a:ext cx="5984843" cy="480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dirty="0"/>
              <a:t>Figure 3.4 An IT resource (Virtual Server A) is scaled out by adding more of the same IT </a:t>
            </a:r>
          </a:p>
          <a:p>
            <a:r>
              <a:rPr lang="en-US" altLang="en-US" sz="1261" dirty="0"/>
              <a:t>	resources (Virtual Servers B and C).</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B34896-489E-4D8B-A21D-2DB2A612426F}"/>
              </a:ext>
            </a:extLst>
          </p:cNvPr>
          <p:cNvSpPr>
            <a:spLocks noGrp="1"/>
          </p:cNvSpPr>
          <p:nvPr>
            <p:ph idx="1"/>
          </p:nvPr>
        </p:nvSpPr>
        <p:spPr>
          <a:xfrm>
            <a:off x="259491" y="1075039"/>
            <a:ext cx="11652421" cy="2520777"/>
          </a:xfrm>
        </p:spPr>
        <p:txBody>
          <a:bodyPr>
            <a:normAutofit fontScale="85000" lnSpcReduction="10000"/>
          </a:bodyPr>
          <a:lstStyle/>
          <a:p>
            <a:r>
              <a:rPr lang="en-US" dirty="0"/>
              <a:t>When an existing IT resource is replaced by another with higher or lower capacity, vertical scaling is considered to have occurred</a:t>
            </a:r>
          </a:p>
          <a:p>
            <a:r>
              <a:rPr lang="en-US" dirty="0"/>
              <a:t>Specifically, the replacing of an IT resource with another that has a higher capacity is referred to as scaling up and the replacing an IT resource with another that has a lower capacity is considered scaling down</a:t>
            </a:r>
          </a:p>
          <a:p>
            <a:r>
              <a:rPr lang="en-US" dirty="0"/>
              <a:t>Vertical scaling is less common in cloud environments due to the downtime required while the replacement is taking place</a:t>
            </a:r>
          </a:p>
        </p:txBody>
      </p:sp>
      <p:sp>
        <p:nvSpPr>
          <p:cNvPr id="4" name="Footer Placeholder 1">
            <a:extLst>
              <a:ext uri="{FF2B5EF4-FFF2-40B4-BE49-F238E27FC236}">
                <a16:creationId xmlns:a16="http://schemas.microsoft.com/office/drawing/2014/main" id="{183AE505-1674-48E7-A5F8-0646F9BA27FC}"/>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296962" name="Picture 2">
            <a:extLst>
              <a:ext uri="{FF2B5EF4-FFF2-40B4-BE49-F238E27FC236}">
                <a16:creationId xmlns:a16="http://schemas.microsoft.com/office/drawing/2014/main" id="{C06D4C55-DBDF-4F31-B103-7F92F76914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05" y="3179296"/>
            <a:ext cx="2116836" cy="2496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6963" name="Text Box 3">
            <a:extLst>
              <a:ext uri="{FF2B5EF4-FFF2-40B4-BE49-F238E27FC236}">
                <a16:creationId xmlns:a16="http://schemas.microsoft.com/office/drawing/2014/main" id="{A3E77C0D-1B31-492D-8BC7-C7B61ECEF9BA}"/>
              </a:ext>
            </a:extLst>
          </p:cNvPr>
          <p:cNvSpPr txBox="1">
            <a:spLocks noChangeArrowheads="1"/>
          </p:cNvSpPr>
          <p:nvPr/>
        </p:nvSpPr>
        <p:spPr bwMode="auto">
          <a:xfrm>
            <a:off x="2490172" y="5710344"/>
            <a:ext cx="6995698" cy="480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dirty="0"/>
              <a:t>Figure 3.5 An IT resource (a virtual server with two CPUs) is scaled up by replacing it with a more </a:t>
            </a:r>
          </a:p>
          <a:p>
            <a:r>
              <a:rPr lang="en-US" altLang="en-US" sz="1261" dirty="0"/>
              <a:t>	powerful IT resource with increased capacity for data storage (a physical server with four CPUs).</a:t>
            </a:r>
          </a:p>
        </p:txBody>
      </p:sp>
      <p:sp>
        <p:nvSpPr>
          <p:cNvPr id="7" name="Title 1">
            <a:extLst>
              <a:ext uri="{FF2B5EF4-FFF2-40B4-BE49-F238E27FC236}">
                <a16:creationId xmlns:a16="http://schemas.microsoft.com/office/drawing/2014/main" id="{744C5DC5-2101-47E9-A43A-0CBDC0E08A75}"/>
              </a:ext>
            </a:extLst>
          </p:cNvPr>
          <p:cNvSpPr>
            <a:spLocks noGrp="1"/>
          </p:cNvSpPr>
          <p:nvPr>
            <p:ph type="title"/>
          </p:nvPr>
        </p:nvSpPr>
        <p:spPr>
          <a:xfrm>
            <a:off x="420130" y="86497"/>
            <a:ext cx="11491783" cy="745353"/>
          </a:xfrm>
        </p:spPr>
        <p:txBody>
          <a:bodyPr>
            <a:normAutofit fontScale="90000"/>
          </a:bodyPr>
          <a:lstStyle/>
          <a:p>
            <a:pPr algn="ctr"/>
            <a:r>
              <a:rPr lang="en-US" b="1" i="0" dirty="0">
                <a:solidFill>
                  <a:srgbClr val="000000"/>
                </a:solidFill>
                <a:effectLst/>
                <a:latin typeface="Times New Roman" panose="02020603050405020304" pitchFamily="18" charset="0"/>
              </a:rPr>
              <a:t>3.2. Basic Concepts and Terminology – Vertical Scaling</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7BBF6-E3E5-4AA2-BD96-011BA812549E}"/>
              </a:ext>
            </a:extLst>
          </p:cNvPr>
          <p:cNvSpPr>
            <a:spLocks noGrp="1"/>
          </p:cNvSpPr>
          <p:nvPr>
            <p:ph type="title"/>
          </p:nvPr>
        </p:nvSpPr>
        <p:spPr>
          <a:xfrm>
            <a:off x="1451579" y="321276"/>
            <a:ext cx="9603275" cy="531340"/>
          </a:xfrm>
        </p:spPr>
        <p:txBody>
          <a:bodyPr/>
          <a:lstStyle/>
          <a:p>
            <a:pPr algn="ctr"/>
            <a:r>
              <a:rPr lang="en-US" b="1" i="0" dirty="0">
                <a:solidFill>
                  <a:srgbClr val="000000"/>
                </a:solidFill>
                <a:effectLst/>
                <a:latin typeface="Times New Roman" panose="02020603050405020304" pitchFamily="18" charset="0"/>
              </a:rPr>
              <a:t>3.1. Origins and Influences</a:t>
            </a:r>
            <a:endParaRPr lang="en-US" dirty="0"/>
          </a:p>
        </p:txBody>
      </p:sp>
      <p:sp>
        <p:nvSpPr>
          <p:cNvPr id="3" name="Content Placeholder 2">
            <a:extLst>
              <a:ext uri="{FF2B5EF4-FFF2-40B4-BE49-F238E27FC236}">
                <a16:creationId xmlns:a16="http://schemas.microsoft.com/office/drawing/2014/main" id="{9116D1B0-BD13-4923-B810-3993931BB347}"/>
              </a:ext>
            </a:extLst>
          </p:cNvPr>
          <p:cNvSpPr>
            <a:spLocks noGrp="1"/>
          </p:cNvSpPr>
          <p:nvPr>
            <p:ph idx="1"/>
          </p:nvPr>
        </p:nvSpPr>
        <p:spPr>
          <a:xfrm>
            <a:off x="284205" y="1013254"/>
            <a:ext cx="11701849" cy="5523469"/>
          </a:xfrm>
        </p:spPr>
        <p:txBody>
          <a:bodyPr>
            <a:normAutofit lnSpcReduction="10000"/>
          </a:bodyPr>
          <a:lstStyle/>
          <a:p>
            <a:r>
              <a:rPr lang="en-US" dirty="0"/>
              <a:t>Computer Scientist John McCarthy publicly proposed in 1961:</a:t>
            </a:r>
          </a:p>
          <a:p>
            <a:pPr lvl="1"/>
            <a:r>
              <a:rPr lang="en-US" dirty="0"/>
              <a:t>“If computers of the kind I have advocated become the computers of the future, then computing may someday be organized as a public utility just as the telephone system is a public utility. ... The computer utility could become the basis of a new and important industry.”</a:t>
            </a:r>
          </a:p>
          <a:p>
            <a:r>
              <a:rPr lang="en-US" dirty="0"/>
              <a:t>In 1969, Leonard Kleinrock, a chief scientist of the Advanced Research Projects Agency Network or ARPANET project that seeded the Internet, stated:</a:t>
            </a:r>
          </a:p>
          <a:p>
            <a:pPr lvl="1"/>
            <a:r>
              <a:rPr lang="en-US" dirty="0"/>
              <a:t>“As of now, computer networks are still in their infancy, but as they grow up and become sophisticated, we will probably see the spread of ‘computer utilities’ ...”.</a:t>
            </a:r>
          </a:p>
          <a:p>
            <a:r>
              <a:rPr lang="en-US" dirty="0"/>
              <a:t>We have been on our way to cloud commuting since the 1990</a:t>
            </a:r>
          </a:p>
          <a:p>
            <a:pPr lvl="1"/>
            <a:r>
              <a:rPr lang="en-US" dirty="0"/>
              <a:t>Search engines, email services, open publishing platform, and other social media</a:t>
            </a:r>
          </a:p>
          <a:p>
            <a:r>
              <a:rPr lang="en-US" dirty="0"/>
              <a:t>In 2002, Amazon.com launched the Amazon Web Services (AWS) platform, a suite of enterprise-oriented services that provide remotely provisioned storage, computing resources, and business functionality</a:t>
            </a:r>
          </a:p>
        </p:txBody>
      </p:sp>
    </p:spTree>
    <p:extLst>
      <p:ext uri="{BB962C8B-B14F-4D97-AF65-F5344CB8AC3E}">
        <p14:creationId xmlns:p14="http://schemas.microsoft.com/office/powerpoint/2010/main" val="3490425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23B92-4500-4783-B423-CD818DFDD059}"/>
              </a:ext>
            </a:extLst>
          </p:cNvPr>
          <p:cNvSpPr>
            <a:spLocks noGrp="1"/>
          </p:cNvSpPr>
          <p:nvPr>
            <p:ph type="title"/>
          </p:nvPr>
        </p:nvSpPr>
        <p:spPr>
          <a:xfrm>
            <a:off x="815547" y="234778"/>
            <a:ext cx="10205014" cy="597049"/>
          </a:xfrm>
        </p:spPr>
        <p:txBody>
          <a:bodyPr>
            <a:normAutofit fontScale="90000"/>
          </a:bodyPr>
          <a:lstStyle/>
          <a:p>
            <a:r>
              <a:rPr lang="en-US" b="1" i="0" dirty="0">
                <a:solidFill>
                  <a:srgbClr val="000000"/>
                </a:solidFill>
                <a:effectLst/>
                <a:latin typeface="Times New Roman" panose="02020603050405020304" pitchFamily="18" charset="0"/>
              </a:rPr>
              <a:t>3.2. Basic Concepts and Terminology –Scaling</a:t>
            </a:r>
            <a:endParaRPr lang="en-US" dirty="0"/>
          </a:p>
        </p:txBody>
      </p:sp>
      <p:sp>
        <p:nvSpPr>
          <p:cNvPr id="3" name="Content Placeholder 2">
            <a:extLst>
              <a:ext uri="{FF2B5EF4-FFF2-40B4-BE49-F238E27FC236}">
                <a16:creationId xmlns:a16="http://schemas.microsoft.com/office/drawing/2014/main" id="{7B115FE1-C84B-4F2A-B2D1-35AC7DF05104}"/>
              </a:ext>
            </a:extLst>
          </p:cNvPr>
          <p:cNvSpPr>
            <a:spLocks noGrp="1"/>
          </p:cNvSpPr>
          <p:nvPr>
            <p:ph idx="1"/>
          </p:nvPr>
        </p:nvSpPr>
        <p:spPr>
          <a:xfrm>
            <a:off x="259492" y="1075039"/>
            <a:ext cx="11652421" cy="877329"/>
          </a:xfrm>
        </p:spPr>
        <p:txBody>
          <a:bodyPr/>
          <a:lstStyle/>
          <a:p>
            <a:r>
              <a:rPr lang="en-US" dirty="0"/>
              <a:t>The pros and cons of each scaling</a:t>
            </a:r>
          </a:p>
        </p:txBody>
      </p:sp>
      <p:pic>
        <p:nvPicPr>
          <p:cNvPr id="5" name="Picture 4">
            <a:extLst>
              <a:ext uri="{FF2B5EF4-FFF2-40B4-BE49-F238E27FC236}">
                <a16:creationId xmlns:a16="http://schemas.microsoft.com/office/drawing/2014/main" id="{8A5468E7-12B3-4B0F-B73C-EAB0A7330D0E}"/>
              </a:ext>
            </a:extLst>
          </p:cNvPr>
          <p:cNvPicPr>
            <a:picLocks noChangeAspect="1"/>
          </p:cNvPicPr>
          <p:nvPr/>
        </p:nvPicPr>
        <p:blipFill>
          <a:blip r:embed="rId2"/>
          <a:stretch>
            <a:fillRect/>
          </a:stretch>
        </p:blipFill>
        <p:spPr>
          <a:xfrm>
            <a:off x="2555917" y="2645246"/>
            <a:ext cx="6734175" cy="3248025"/>
          </a:xfrm>
          <a:prstGeom prst="rect">
            <a:avLst/>
          </a:prstGeom>
        </p:spPr>
      </p:pic>
    </p:spTree>
    <p:extLst>
      <p:ext uri="{BB962C8B-B14F-4D97-AF65-F5344CB8AC3E}">
        <p14:creationId xmlns:p14="http://schemas.microsoft.com/office/powerpoint/2010/main" val="2720210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3C1D3-856D-4A0B-B4A1-A77C82369EA6}"/>
              </a:ext>
            </a:extLst>
          </p:cNvPr>
          <p:cNvSpPr>
            <a:spLocks noGrp="1"/>
          </p:cNvSpPr>
          <p:nvPr>
            <p:ph type="title"/>
          </p:nvPr>
        </p:nvSpPr>
        <p:spPr>
          <a:xfrm>
            <a:off x="280088" y="333795"/>
            <a:ext cx="11347620" cy="498032"/>
          </a:xfrm>
        </p:spPr>
        <p:txBody>
          <a:bodyPr>
            <a:normAutofit fontScale="90000"/>
          </a:bodyPr>
          <a:lstStyle/>
          <a:p>
            <a:r>
              <a:rPr lang="en-US" b="1" i="0" dirty="0">
                <a:solidFill>
                  <a:srgbClr val="000000"/>
                </a:solidFill>
                <a:effectLst/>
                <a:latin typeface="Times New Roman" panose="02020603050405020304" pitchFamily="18" charset="0"/>
              </a:rPr>
              <a:t>3.2. Basic Concepts and Terminology – Cloud Service</a:t>
            </a:r>
            <a:endParaRPr lang="en-US" dirty="0"/>
          </a:p>
        </p:txBody>
      </p:sp>
      <p:sp>
        <p:nvSpPr>
          <p:cNvPr id="3" name="Content Placeholder 2">
            <a:extLst>
              <a:ext uri="{FF2B5EF4-FFF2-40B4-BE49-F238E27FC236}">
                <a16:creationId xmlns:a16="http://schemas.microsoft.com/office/drawing/2014/main" id="{7ECC74BB-69C6-4D1C-A111-DAAA83ACAF5C}"/>
              </a:ext>
            </a:extLst>
          </p:cNvPr>
          <p:cNvSpPr>
            <a:spLocks noGrp="1"/>
          </p:cNvSpPr>
          <p:nvPr>
            <p:ph idx="1"/>
          </p:nvPr>
        </p:nvSpPr>
        <p:spPr>
          <a:xfrm>
            <a:off x="259492" y="1075039"/>
            <a:ext cx="11652421" cy="1668161"/>
          </a:xfrm>
        </p:spPr>
        <p:txBody>
          <a:bodyPr/>
          <a:lstStyle/>
          <a:p>
            <a:r>
              <a:rPr lang="en-US" dirty="0"/>
              <a:t>A </a:t>
            </a:r>
            <a:r>
              <a:rPr lang="en-US" i="1" dirty="0"/>
              <a:t>cloud service </a:t>
            </a:r>
            <a:r>
              <a:rPr lang="en-US" dirty="0"/>
              <a:t>is any IT resource that is made remotely accessible via a cloud</a:t>
            </a:r>
          </a:p>
          <a:p>
            <a:r>
              <a:rPr lang="en-US" dirty="0"/>
              <a:t>Although a cloud is a remotely accessible environment, not all IT resources residing within a cloud can be made available for remote access.</a:t>
            </a:r>
          </a:p>
        </p:txBody>
      </p:sp>
      <p:sp>
        <p:nvSpPr>
          <p:cNvPr id="4" name="Footer Placeholder 1">
            <a:extLst>
              <a:ext uri="{FF2B5EF4-FFF2-40B4-BE49-F238E27FC236}">
                <a16:creationId xmlns:a16="http://schemas.microsoft.com/office/drawing/2014/main" id="{B715C89A-AD7E-466E-8528-04CF4C940F9B}"/>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299010" name="Picture 2">
            <a:extLst>
              <a:ext uri="{FF2B5EF4-FFF2-40B4-BE49-F238E27FC236}">
                <a16:creationId xmlns:a16="http://schemas.microsoft.com/office/drawing/2014/main" id="{A6292730-E97D-4DA1-915A-200B2770B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5683" y="2707160"/>
            <a:ext cx="6686479" cy="26771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9011" name="Text Box 3">
            <a:extLst>
              <a:ext uri="{FF2B5EF4-FFF2-40B4-BE49-F238E27FC236}">
                <a16:creationId xmlns:a16="http://schemas.microsoft.com/office/drawing/2014/main" id="{0BC2973C-CA1D-4D59-927E-CEA67837010B}"/>
              </a:ext>
            </a:extLst>
          </p:cNvPr>
          <p:cNvSpPr txBox="1">
            <a:spLocks noChangeArrowheads="1"/>
          </p:cNvSpPr>
          <p:nvPr/>
        </p:nvSpPr>
        <p:spPr bwMode="auto">
          <a:xfrm>
            <a:off x="389426" y="5485317"/>
            <a:ext cx="11128943" cy="674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3.6 A cloud service with a published technical interface is being accessed by a consumer outside of the cloud (left). A cloud service that exists as a virtual server is also being accessed from outside of the cloud’s boundary (right). The cloud service on the left is likely being invoked by a consumer program that was designed to access the cloud service’s published technical interface. The cloud service on the right may be accessed by a human user that has remotely logged on to the virtual server.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34D2B-2CD6-4BD2-A32E-1D1997ABB861}"/>
              </a:ext>
            </a:extLst>
          </p:cNvPr>
          <p:cNvSpPr>
            <a:spLocks noGrp="1"/>
          </p:cNvSpPr>
          <p:nvPr>
            <p:ph type="title"/>
          </p:nvPr>
        </p:nvSpPr>
        <p:spPr>
          <a:xfrm>
            <a:off x="259493" y="333795"/>
            <a:ext cx="11652420" cy="498032"/>
          </a:xfrm>
        </p:spPr>
        <p:txBody>
          <a:bodyPr>
            <a:normAutofit fontScale="90000"/>
          </a:bodyPr>
          <a:lstStyle/>
          <a:p>
            <a:pPr algn="ctr"/>
            <a:r>
              <a:rPr lang="en-US" b="1" i="0" dirty="0">
                <a:solidFill>
                  <a:srgbClr val="000000"/>
                </a:solidFill>
                <a:effectLst/>
                <a:latin typeface="Times New Roman" panose="02020603050405020304" pitchFamily="18" charset="0"/>
              </a:rPr>
              <a:t>3.2.  Cloud Service Consumer</a:t>
            </a:r>
            <a:endParaRPr lang="en-US" dirty="0"/>
          </a:p>
        </p:txBody>
      </p:sp>
      <p:sp>
        <p:nvSpPr>
          <p:cNvPr id="3" name="Content Placeholder 2">
            <a:extLst>
              <a:ext uri="{FF2B5EF4-FFF2-40B4-BE49-F238E27FC236}">
                <a16:creationId xmlns:a16="http://schemas.microsoft.com/office/drawing/2014/main" id="{1168988A-B099-456C-89A5-3213387550CC}"/>
              </a:ext>
            </a:extLst>
          </p:cNvPr>
          <p:cNvSpPr>
            <a:spLocks noGrp="1"/>
          </p:cNvSpPr>
          <p:nvPr>
            <p:ph idx="1"/>
          </p:nvPr>
        </p:nvSpPr>
        <p:spPr/>
        <p:txBody>
          <a:bodyPr/>
          <a:lstStyle/>
          <a:p>
            <a:r>
              <a:rPr lang="en-US" dirty="0"/>
              <a:t>The </a:t>
            </a:r>
            <a:r>
              <a:rPr lang="en-US" i="1" dirty="0"/>
              <a:t>cloud service consumer </a:t>
            </a:r>
            <a:r>
              <a:rPr lang="en-US" dirty="0"/>
              <a:t>is a temporary runtime role assumed by a software program when it accesses a cloud service</a:t>
            </a:r>
          </a:p>
          <a:p>
            <a:r>
              <a:rPr lang="en-US" dirty="0"/>
              <a:t>Common types of cloud service consumers can include software programs and services capable of remotely accessing cloud services with published service contracts, as well as workstations, laptops and mobile devices running software capable of remotely accessing other IT resources positioned as cloud services.</a:t>
            </a:r>
          </a:p>
        </p:txBody>
      </p:sp>
      <p:sp>
        <p:nvSpPr>
          <p:cNvPr id="4" name="Footer Placeholder 1">
            <a:extLst>
              <a:ext uri="{FF2B5EF4-FFF2-40B4-BE49-F238E27FC236}">
                <a16:creationId xmlns:a16="http://schemas.microsoft.com/office/drawing/2014/main" id="{3E34E71C-18D0-4CA9-8AE1-C1ECDCDAA089}"/>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01058" name="Picture 2">
            <a:extLst>
              <a:ext uri="{FF2B5EF4-FFF2-40B4-BE49-F238E27FC236}">
                <a16:creationId xmlns:a16="http://schemas.microsoft.com/office/drawing/2014/main" id="{352F3500-409C-477F-8C29-401FACA57F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6821" y="4112117"/>
            <a:ext cx="6417762" cy="136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1059" name="Text Box 3">
            <a:extLst>
              <a:ext uri="{FF2B5EF4-FFF2-40B4-BE49-F238E27FC236}">
                <a16:creationId xmlns:a16="http://schemas.microsoft.com/office/drawing/2014/main" id="{14B6B2A8-8877-446C-AAC8-9FE2A4EF538B}"/>
              </a:ext>
            </a:extLst>
          </p:cNvPr>
          <p:cNvSpPr txBox="1">
            <a:spLocks noChangeArrowheads="1"/>
          </p:cNvSpPr>
          <p:nvPr/>
        </p:nvSpPr>
        <p:spPr bwMode="auto">
          <a:xfrm>
            <a:off x="2479041" y="5600177"/>
            <a:ext cx="7272510" cy="674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altLang="en-US" sz="1261" dirty="0"/>
              <a:t>Figure 3.7 Examples of cloud service consumers. Depending on the nature of a given diagram, an artifact labeled as a cloud service consumer may be a software program or a hardware device (in which case it is implied that it is running a software program capable of acting 	as a cloud service consumer).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E2126-087C-4D3B-8C4D-9ACFBBEF6B12}"/>
              </a:ext>
            </a:extLst>
          </p:cNvPr>
          <p:cNvSpPr>
            <a:spLocks noGrp="1"/>
          </p:cNvSpPr>
          <p:nvPr>
            <p:ph type="title"/>
          </p:nvPr>
        </p:nvSpPr>
        <p:spPr/>
        <p:txBody>
          <a:bodyPr>
            <a:normAutofit fontScale="90000"/>
          </a:bodyPr>
          <a:lstStyle/>
          <a:p>
            <a:pPr algn="ctr"/>
            <a:r>
              <a:rPr lang="en-US" dirty="0"/>
              <a:t>3.3. Goals and benefits-Reduced Investment</a:t>
            </a:r>
          </a:p>
        </p:txBody>
      </p:sp>
      <p:sp>
        <p:nvSpPr>
          <p:cNvPr id="3" name="Content Placeholder 2">
            <a:extLst>
              <a:ext uri="{FF2B5EF4-FFF2-40B4-BE49-F238E27FC236}">
                <a16:creationId xmlns:a16="http://schemas.microsoft.com/office/drawing/2014/main" id="{6F8D3B3C-554B-4A98-A44C-8372B9FBD79E}"/>
              </a:ext>
            </a:extLst>
          </p:cNvPr>
          <p:cNvSpPr>
            <a:spLocks noGrp="1"/>
          </p:cNvSpPr>
          <p:nvPr>
            <p:ph idx="1"/>
          </p:nvPr>
        </p:nvSpPr>
        <p:spPr>
          <a:xfrm>
            <a:off x="259492" y="1075039"/>
            <a:ext cx="11652421" cy="5449166"/>
          </a:xfrm>
        </p:spPr>
        <p:txBody>
          <a:bodyPr/>
          <a:lstStyle/>
          <a:p>
            <a:r>
              <a:rPr lang="en-US" dirty="0"/>
              <a:t>Public cloud providers base their business model on the mass-acquisition of IT resources that are then made available to cloud consumers via attractively priced leasing packages.</a:t>
            </a:r>
          </a:p>
          <a:p>
            <a:pPr lvl="1"/>
            <a:r>
              <a:rPr lang="en-US" dirty="0"/>
              <a:t>Organizations can gain access to powerful infrastructure without having to purchase it themselves</a:t>
            </a:r>
          </a:p>
          <a:p>
            <a:r>
              <a:rPr lang="en-US" dirty="0"/>
              <a:t>The most common economic rationale for investing in cloud-based IT resources is in the reduction or outright elimination of up-front IT investments</a:t>
            </a:r>
          </a:p>
          <a:p>
            <a:pPr lvl="1"/>
            <a:r>
              <a:rPr lang="en-US" dirty="0"/>
              <a:t>Hardware and software purchases and ownership costs. </a:t>
            </a:r>
          </a:p>
          <a:p>
            <a:pPr lvl="1"/>
            <a:r>
              <a:rPr lang="en-US" dirty="0"/>
              <a:t>Orgs can start small and increase accordingly</a:t>
            </a:r>
          </a:p>
          <a:p>
            <a:r>
              <a:rPr lang="en-US" dirty="0"/>
              <a:t>A cloud’s Measured Usage characteristic represents a feature-set that allows measured operational expenditures (directly related to business performance) to replace anticipated capital expenditures. </a:t>
            </a:r>
          </a:p>
          <a:p>
            <a:pPr lvl="1"/>
            <a:r>
              <a:rPr lang="en-US" dirty="0"/>
              <a:t>Also referred to as proportional costs.</a:t>
            </a:r>
          </a:p>
        </p:txBody>
      </p:sp>
    </p:spTree>
    <p:extLst>
      <p:ext uri="{BB962C8B-B14F-4D97-AF65-F5344CB8AC3E}">
        <p14:creationId xmlns:p14="http://schemas.microsoft.com/office/powerpoint/2010/main" val="3886465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E2126-087C-4D3B-8C4D-9ACFBBEF6B12}"/>
              </a:ext>
            </a:extLst>
          </p:cNvPr>
          <p:cNvSpPr>
            <a:spLocks noGrp="1"/>
          </p:cNvSpPr>
          <p:nvPr>
            <p:ph type="title"/>
          </p:nvPr>
        </p:nvSpPr>
        <p:spPr/>
        <p:txBody>
          <a:bodyPr>
            <a:normAutofit fontScale="90000"/>
          </a:bodyPr>
          <a:lstStyle/>
          <a:p>
            <a:pPr algn="ctr"/>
            <a:r>
              <a:rPr lang="en-US" dirty="0"/>
              <a:t>3.3. Goals and benefits-Reduced Investment</a:t>
            </a:r>
          </a:p>
        </p:txBody>
      </p:sp>
      <p:sp>
        <p:nvSpPr>
          <p:cNvPr id="3" name="Content Placeholder 2">
            <a:extLst>
              <a:ext uri="{FF2B5EF4-FFF2-40B4-BE49-F238E27FC236}">
                <a16:creationId xmlns:a16="http://schemas.microsoft.com/office/drawing/2014/main" id="{6F8D3B3C-554B-4A98-A44C-8372B9FBD79E}"/>
              </a:ext>
            </a:extLst>
          </p:cNvPr>
          <p:cNvSpPr>
            <a:spLocks noGrp="1"/>
          </p:cNvSpPr>
          <p:nvPr>
            <p:ph idx="1"/>
          </p:nvPr>
        </p:nvSpPr>
        <p:spPr>
          <a:xfrm>
            <a:off x="259492" y="1075039"/>
            <a:ext cx="11652421" cy="5449166"/>
          </a:xfrm>
        </p:spPr>
        <p:txBody>
          <a:bodyPr/>
          <a:lstStyle/>
          <a:p>
            <a:r>
              <a:rPr lang="en-US" dirty="0"/>
              <a:t>Also by reducing up-front cost, a company can use that capital for other parts of the business</a:t>
            </a:r>
          </a:p>
          <a:p>
            <a:r>
              <a:rPr lang="en-US" dirty="0"/>
              <a:t>Cloud providers are able to offer these services at a low price because they acquire and place data centers where resources are inexpensive</a:t>
            </a:r>
          </a:p>
          <a:p>
            <a:pPr lvl="1"/>
            <a:r>
              <a:rPr lang="en-US" dirty="0"/>
              <a:t>Real estate</a:t>
            </a:r>
          </a:p>
          <a:p>
            <a:pPr lvl="1"/>
            <a:r>
              <a:rPr lang="en-US" dirty="0"/>
              <a:t>IT Professional</a:t>
            </a:r>
          </a:p>
          <a:p>
            <a:pPr lvl="1"/>
            <a:r>
              <a:rPr lang="en-US" dirty="0"/>
              <a:t>Bandwidth</a:t>
            </a:r>
          </a:p>
          <a:p>
            <a:r>
              <a:rPr lang="en-US" dirty="0"/>
              <a:t>Pooled IT resources (OS, Apps, Middleware, </a:t>
            </a:r>
            <a:r>
              <a:rPr lang="en-US" dirty="0" err="1"/>
              <a:t>etc</a:t>
            </a:r>
            <a:r>
              <a:rPr lang="en-US" dirty="0"/>
              <a:t>) are made available to guarantee maximum utilization</a:t>
            </a:r>
          </a:p>
          <a:p>
            <a:pPr lvl="1"/>
            <a:r>
              <a:rPr lang="en-US" dirty="0"/>
              <a:t>Better margins for Provider when consumer utilization is higher</a:t>
            </a:r>
          </a:p>
        </p:txBody>
      </p:sp>
    </p:spTree>
    <p:extLst>
      <p:ext uri="{BB962C8B-B14F-4D97-AF65-F5344CB8AC3E}">
        <p14:creationId xmlns:p14="http://schemas.microsoft.com/office/powerpoint/2010/main" val="867581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E2126-087C-4D3B-8C4D-9ACFBBEF6B12}"/>
              </a:ext>
            </a:extLst>
          </p:cNvPr>
          <p:cNvSpPr>
            <a:spLocks noGrp="1"/>
          </p:cNvSpPr>
          <p:nvPr>
            <p:ph type="title"/>
          </p:nvPr>
        </p:nvSpPr>
        <p:spPr/>
        <p:txBody>
          <a:bodyPr>
            <a:normAutofit fontScale="90000"/>
          </a:bodyPr>
          <a:lstStyle/>
          <a:p>
            <a:pPr algn="ctr"/>
            <a:r>
              <a:rPr lang="en-US" dirty="0"/>
              <a:t>3.3. Goals and benefits-Reduced Investment</a:t>
            </a:r>
          </a:p>
        </p:txBody>
      </p:sp>
      <p:sp>
        <p:nvSpPr>
          <p:cNvPr id="3" name="Content Placeholder 2">
            <a:extLst>
              <a:ext uri="{FF2B5EF4-FFF2-40B4-BE49-F238E27FC236}">
                <a16:creationId xmlns:a16="http://schemas.microsoft.com/office/drawing/2014/main" id="{6F8D3B3C-554B-4A98-A44C-8372B9FBD79E}"/>
              </a:ext>
            </a:extLst>
          </p:cNvPr>
          <p:cNvSpPr>
            <a:spLocks noGrp="1"/>
          </p:cNvSpPr>
          <p:nvPr>
            <p:ph idx="1"/>
          </p:nvPr>
        </p:nvSpPr>
        <p:spPr>
          <a:xfrm>
            <a:off x="259492" y="1075039"/>
            <a:ext cx="11652421" cy="5449166"/>
          </a:xfrm>
        </p:spPr>
        <p:txBody>
          <a:bodyPr>
            <a:normAutofit/>
          </a:bodyPr>
          <a:lstStyle/>
          <a:p>
            <a:r>
              <a:rPr lang="en-US" sz="3200" dirty="0"/>
              <a:t>Common measurable benefits to cloud consumers include:</a:t>
            </a:r>
          </a:p>
          <a:p>
            <a:pPr lvl="1"/>
            <a:r>
              <a:rPr lang="en-US" sz="2400" dirty="0"/>
              <a:t>On-demand access to pay-as-you-go computing resources on a short-term basis (such as processors by the hour), and the ability to release these computing resources when they are no longer needed.</a:t>
            </a:r>
          </a:p>
          <a:p>
            <a:pPr lvl="1"/>
            <a:r>
              <a:rPr lang="en-US" sz="2400" dirty="0"/>
              <a:t>The perception of having unlimited computing resources that are available on demand, thereby reducing the need to prepare for provisioning.</a:t>
            </a:r>
          </a:p>
          <a:p>
            <a:pPr lvl="1"/>
            <a:r>
              <a:rPr lang="en-US" sz="2400" dirty="0"/>
              <a:t>The ability to add or remove IT resources at a fine-grained level, such as modifying available storage disk space by single gigabyte increments.</a:t>
            </a:r>
          </a:p>
          <a:p>
            <a:pPr lvl="1"/>
            <a:r>
              <a:rPr lang="en-US" sz="2400" dirty="0"/>
              <a:t>Abstraction of the infrastructure so applications are not locked into devices or locations and can be easily moved if needed.</a:t>
            </a:r>
          </a:p>
        </p:txBody>
      </p:sp>
    </p:spTree>
    <p:extLst>
      <p:ext uri="{BB962C8B-B14F-4D97-AF65-F5344CB8AC3E}">
        <p14:creationId xmlns:p14="http://schemas.microsoft.com/office/powerpoint/2010/main" val="2745592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E2126-087C-4D3B-8C4D-9ACFBBEF6B12}"/>
              </a:ext>
            </a:extLst>
          </p:cNvPr>
          <p:cNvSpPr>
            <a:spLocks noGrp="1"/>
          </p:cNvSpPr>
          <p:nvPr>
            <p:ph type="title"/>
          </p:nvPr>
        </p:nvSpPr>
        <p:spPr/>
        <p:txBody>
          <a:bodyPr>
            <a:normAutofit fontScale="90000"/>
          </a:bodyPr>
          <a:lstStyle/>
          <a:p>
            <a:pPr algn="ctr"/>
            <a:r>
              <a:rPr lang="en-US" dirty="0"/>
              <a:t>3.3. Goals and benefits-Reduced Investment</a:t>
            </a:r>
          </a:p>
        </p:txBody>
      </p:sp>
      <p:sp>
        <p:nvSpPr>
          <p:cNvPr id="3" name="Content Placeholder 2">
            <a:extLst>
              <a:ext uri="{FF2B5EF4-FFF2-40B4-BE49-F238E27FC236}">
                <a16:creationId xmlns:a16="http://schemas.microsoft.com/office/drawing/2014/main" id="{6F8D3B3C-554B-4A98-A44C-8372B9FBD79E}"/>
              </a:ext>
            </a:extLst>
          </p:cNvPr>
          <p:cNvSpPr>
            <a:spLocks noGrp="1"/>
          </p:cNvSpPr>
          <p:nvPr>
            <p:ph idx="1"/>
          </p:nvPr>
        </p:nvSpPr>
        <p:spPr>
          <a:xfrm>
            <a:off x="259492" y="1075039"/>
            <a:ext cx="11652421" cy="5449166"/>
          </a:xfrm>
        </p:spPr>
        <p:txBody>
          <a:bodyPr>
            <a:normAutofit lnSpcReduction="10000"/>
          </a:bodyPr>
          <a:lstStyle/>
          <a:p>
            <a:r>
              <a:rPr lang="en-US" sz="3200" dirty="0"/>
              <a:t>When speed and efficiency is important, cloud elasticity in compelling</a:t>
            </a:r>
          </a:p>
          <a:p>
            <a:pPr lvl="1"/>
            <a:r>
              <a:rPr lang="en-US" sz="2800" dirty="0"/>
              <a:t>Using 1 server for 100 hours cost the same as using 100 servers for 1 hour without additional provisioning</a:t>
            </a:r>
          </a:p>
          <a:p>
            <a:r>
              <a:rPr lang="en-US" sz="3200" dirty="0"/>
              <a:t>The apparent financial benefit of cloud adoption is not always as easy as leasing vs purchasing cost.</a:t>
            </a:r>
          </a:p>
          <a:p>
            <a:r>
              <a:rPr lang="en-US" sz="3200" dirty="0"/>
              <a:t>The financial benefits of dynamic scaling and the risk transference of both over-provisioning (under-utilization) and under-provisioning (over-utilization) must also be accounted for.</a:t>
            </a:r>
          </a:p>
        </p:txBody>
      </p:sp>
    </p:spTree>
    <p:extLst>
      <p:ext uri="{BB962C8B-B14F-4D97-AF65-F5344CB8AC3E}">
        <p14:creationId xmlns:p14="http://schemas.microsoft.com/office/powerpoint/2010/main" val="156526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E2126-087C-4D3B-8C4D-9ACFBBEF6B12}"/>
              </a:ext>
            </a:extLst>
          </p:cNvPr>
          <p:cNvSpPr>
            <a:spLocks noGrp="1"/>
          </p:cNvSpPr>
          <p:nvPr>
            <p:ph type="title"/>
          </p:nvPr>
        </p:nvSpPr>
        <p:spPr/>
        <p:txBody>
          <a:bodyPr>
            <a:normAutofit fontScale="90000"/>
          </a:bodyPr>
          <a:lstStyle/>
          <a:p>
            <a:pPr algn="ctr"/>
            <a:r>
              <a:rPr lang="en-US" dirty="0"/>
              <a:t>3.3. Goals and benefits-Increased Scalability</a:t>
            </a:r>
          </a:p>
        </p:txBody>
      </p:sp>
      <p:sp>
        <p:nvSpPr>
          <p:cNvPr id="3" name="Content Placeholder 2">
            <a:extLst>
              <a:ext uri="{FF2B5EF4-FFF2-40B4-BE49-F238E27FC236}">
                <a16:creationId xmlns:a16="http://schemas.microsoft.com/office/drawing/2014/main" id="{6F8D3B3C-554B-4A98-A44C-8372B9FBD79E}"/>
              </a:ext>
            </a:extLst>
          </p:cNvPr>
          <p:cNvSpPr>
            <a:spLocks noGrp="1"/>
          </p:cNvSpPr>
          <p:nvPr>
            <p:ph idx="1"/>
          </p:nvPr>
        </p:nvSpPr>
        <p:spPr>
          <a:xfrm>
            <a:off x="259492" y="1075039"/>
            <a:ext cx="11652421" cy="5449166"/>
          </a:xfrm>
        </p:spPr>
        <p:txBody>
          <a:bodyPr>
            <a:normAutofit fontScale="92500" lnSpcReduction="10000"/>
          </a:bodyPr>
          <a:lstStyle/>
          <a:p>
            <a:r>
              <a:rPr lang="en-US" sz="3200" dirty="0"/>
              <a:t>By providing pools of IT resources, clouds can instantly and dynamically allocate IT resources to cloud consumers</a:t>
            </a:r>
          </a:p>
          <a:p>
            <a:pPr lvl="1"/>
            <a:r>
              <a:rPr lang="en-US" sz="2800" dirty="0"/>
              <a:t>on-demand or via the cloud consumer’s direct configuration. </a:t>
            </a:r>
          </a:p>
          <a:p>
            <a:r>
              <a:rPr lang="en-US" sz="3200" dirty="0"/>
              <a:t>It empowers cloud consumers to scale their cloud-based IT resources to accommodate processing fluctuations and peaks automatically or manually. </a:t>
            </a:r>
          </a:p>
          <a:p>
            <a:r>
              <a:rPr lang="en-US" sz="3200" dirty="0"/>
              <a:t>Similarly, cloud-based IT resources can be released (automatically or manually) as processing demands decrease.</a:t>
            </a:r>
          </a:p>
          <a:p>
            <a:pPr lvl="1"/>
            <a:r>
              <a:rPr lang="en-US" sz="2800" dirty="0"/>
              <a:t>From a business prospective, cost saving when less resources are needed as well as avoid the loss of business when utilization is high but can’t meet demand.</a:t>
            </a:r>
          </a:p>
        </p:txBody>
      </p:sp>
    </p:spTree>
    <p:extLst>
      <p:ext uri="{BB962C8B-B14F-4D97-AF65-F5344CB8AC3E}">
        <p14:creationId xmlns:p14="http://schemas.microsoft.com/office/powerpoint/2010/main" val="974476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670FE-A982-4A2D-A4B2-6B51FA724F77}"/>
              </a:ext>
            </a:extLst>
          </p:cNvPr>
          <p:cNvSpPr>
            <a:spLocks noGrp="1"/>
          </p:cNvSpPr>
          <p:nvPr>
            <p:ph type="title"/>
          </p:nvPr>
        </p:nvSpPr>
        <p:spPr/>
        <p:txBody>
          <a:bodyPr>
            <a:normAutofit fontScale="90000"/>
          </a:bodyPr>
          <a:lstStyle/>
          <a:p>
            <a:r>
              <a:rPr lang="en-US" dirty="0"/>
              <a:t>3.3. Goals and benefits-Increased Scalability</a:t>
            </a:r>
          </a:p>
        </p:txBody>
      </p:sp>
      <p:sp>
        <p:nvSpPr>
          <p:cNvPr id="4" name="Footer Placeholder 1">
            <a:extLst>
              <a:ext uri="{FF2B5EF4-FFF2-40B4-BE49-F238E27FC236}">
                <a16:creationId xmlns:a16="http://schemas.microsoft.com/office/drawing/2014/main" id="{EE97EEF9-5405-401F-9188-18529D40BBB4}"/>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03106" name="Picture 2">
            <a:extLst>
              <a:ext uri="{FF2B5EF4-FFF2-40B4-BE49-F238E27FC236}">
                <a16:creationId xmlns:a16="http://schemas.microsoft.com/office/drawing/2014/main" id="{600134A4-31B5-41C3-A7ED-0B1C357D3A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1819" y="1253962"/>
            <a:ext cx="5407215" cy="4185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3107" name="Text Box 3">
            <a:extLst>
              <a:ext uri="{FF2B5EF4-FFF2-40B4-BE49-F238E27FC236}">
                <a16:creationId xmlns:a16="http://schemas.microsoft.com/office/drawing/2014/main" id="{5393CF5A-131F-49F5-9459-E65301A153BA}"/>
              </a:ext>
            </a:extLst>
          </p:cNvPr>
          <p:cNvSpPr txBox="1">
            <a:spLocks noChangeArrowheads="1"/>
          </p:cNvSpPr>
          <p:nvPr/>
        </p:nvSpPr>
        <p:spPr bwMode="auto">
          <a:xfrm>
            <a:off x="585656" y="5478742"/>
            <a:ext cx="10869282"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dirty="0"/>
              <a:t>Figure 3.8 An example of an organization’s changing demand for an IT resource over the course of a day.</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E2126-087C-4D3B-8C4D-9ACFBBEF6B12}"/>
              </a:ext>
            </a:extLst>
          </p:cNvPr>
          <p:cNvSpPr>
            <a:spLocks noGrp="1"/>
          </p:cNvSpPr>
          <p:nvPr>
            <p:ph type="title"/>
          </p:nvPr>
        </p:nvSpPr>
        <p:spPr>
          <a:xfrm>
            <a:off x="259493" y="333795"/>
            <a:ext cx="11652420" cy="498032"/>
          </a:xfrm>
        </p:spPr>
        <p:txBody>
          <a:bodyPr>
            <a:normAutofit fontScale="90000"/>
          </a:bodyPr>
          <a:lstStyle/>
          <a:p>
            <a:pPr algn="ctr"/>
            <a:r>
              <a:rPr lang="en-US" dirty="0"/>
              <a:t>3.3. Goals and benefits-Increased Availability &amp; Reliability</a:t>
            </a:r>
          </a:p>
        </p:txBody>
      </p:sp>
      <p:sp>
        <p:nvSpPr>
          <p:cNvPr id="3" name="Content Placeholder 2">
            <a:extLst>
              <a:ext uri="{FF2B5EF4-FFF2-40B4-BE49-F238E27FC236}">
                <a16:creationId xmlns:a16="http://schemas.microsoft.com/office/drawing/2014/main" id="{6F8D3B3C-554B-4A98-A44C-8372B9FBD79E}"/>
              </a:ext>
            </a:extLst>
          </p:cNvPr>
          <p:cNvSpPr>
            <a:spLocks noGrp="1"/>
          </p:cNvSpPr>
          <p:nvPr>
            <p:ph idx="1"/>
          </p:nvPr>
        </p:nvSpPr>
        <p:spPr>
          <a:xfrm>
            <a:off x="259492" y="1075039"/>
            <a:ext cx="11652421" cy="5449166"/>
          </a:xfrm>
        </p:spPr>
        <p:txBody>
          <a:bodyPr>
            <a:normAutofit lnSpcReduction="10000"/>
          </a:bodyPr>
          <a:lstStyle/>
          <a:p>
            <a:r>
              <a:rPr lang="en-US" sz="3200" dirty="0"/>
              <a:t>The availability and reliability of IT resources are directly associated with tangible business benefits. </a:t>
            </a:r>
          </a:p>
          <a:p>
            <a:r>
              <a:rPr lang="en-US" sz="3200" dirty="0"/>
              <a:t>Outages limit the time an IT resource can be “open for business” for its customers, thereby limiting its usage and revenue generating potential. </a:t>
            </a:r>
          </a:p>
          <a:p>
            <a:r>
              <a:rPr lang="en-US" sz="3200" dirty="0"/>
              <a:t>Runtime failures that are not immediately corrected can have a more significant impact during high-volume usage periods. </a:t>
            </a:r>
          </a:p>
          <a:p>
            <a:pPr lvl="1"/>
            <a:r>
              <a:rPr lang="en-US" sz="2800" dirty="0"/>
              <a:t>IT resource unable to respond to customer requests</a:t>
            </a:r>
          </a:p>
          <a:p>
            <a:pPr lvl="1"/>
            <a:r>
              <a:rPr lang="en-US" sz="2800" dirty="0"/>
              <a:t>unexpected failure can decrease overall customer confidence.</a:t>
            </a:r>
          </a:p>
        </p:txBody>
      </p:sp>
    </p:spTree>
    <p:extLst>
      <p:ext uri="{BB962C8B-B14F-4D97-AF65-F5344CB8AC3E}">
        <p14:creationId xmlns:p14="http://schemas.microsoft.com/office/powerpoint/2010/main" val="1731694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E8258-C5D8-4DE1-B70A-0967ADE323D5}"/>
              </a:ext>
            </a:extLst>
          </p:cNvPr>
          <p:cNvSpPr>
            <a:spLocks noGrp="1"/>
          </p:cNvSpPr>
          <p:nvPr>
            <p:ph type="title"/>
          </p:nvPr>
        </p:nvSpPr>
        <p:spPr>
          <a:xfrm>
            <a:off x="1451579" y="342421"/>
            <a:ext cx="9603275" cy="633764"/>
          </a:xfrm>
        </p:spPr>
        <p:txBody>
          <a:bodyPr/>
          <a:lstStyle/>
          <a:p>
            <a:pPr algn="ctr"/>
            <a:r>
              <a:rPr lang="en-US" b="1" i="0" dirty="0">
                <a:solidFill>
                  <a:srgbClr val="000000"/>
                </a:solidFill>
                <a:effectLst/>
                <a:latin typeface="Times New Roman" panose="02020603050405020304" pitchFamily="18" charset="0"/>
              </a:rPr>
              <a:t>3.1. Origins and Influences</a:t>
            </a:r>
            <a:endParaRPr lang="en-US" dirty="0"/>
          </a:p>
        </p:txBody>
      </p:sp>
      <p:sp>
        <p:nvSpPr>
          <p:cNvPr id="3" name="Content Placeholder 2">
            <a:extLst>
              <a:ext uri="{FF2B5EF4-FFF2-40B4-BE49-F238E27FC236}">
                <a16:creationId xmlns:a16="http://schemas.microsoft.com/office/drawing/2014/main" id="{4F234F34-83F9-49D7-A23A-99AC9CA4CDC7}"/>
              </a:ext>
            </a:extLst>
          </p:cNvPr>
          <p:cNvSpPr>
            <a:spLocks noGrp="1"/>
          </p:cNvSpPr>
          <p:nvPr>
            <p:ph idx="1"/>
          </p:nvPr>
        </p:nvSpPr>
        <p:spPr>
          <a:xfrm>
            <a:off x="135925" y="1087395"/>
            <a:ext cx="11936626" cy="5535827"/>
          </a:xfrm>
        </p:spPr>
        <p:txBody>
          <a:bodyPr>
            <a:normAutofit/>
          </a:bodyPr>
          <a:lstStyle/>
          <a:p>
            <a:r>
              <a:rPr lang="en-US" dirty="0"/>
              <a:t>In the 1990s, Cloud referred to an abstraction layer derived in the delivery methods of data across heterogeneous public and semi-public networks that were primarily packet-switched</a:t>
            </a:r>
          </a:p>
          <a:p>
            <a:r>
              <a:rPr lang="en-US" dirty="0"/>
              <a:t>The networking method at this point supported</a:t>
            </a:r>
          </a:p>
          <a:p>
            <a:pPr lvl="1"/>
            <a:r>
              <a:rPr lang="en-US" dirty="0"/>
              <a:t> the transmission of data from one end-point (local network) </a:t>
            </a:r>
          </a:p>
          <a:p>
            <a:pPr lvl="1"/>
            <a:r>
              <a:rPr lang="en-US" dirty="0"/>
              <a:t>to the “Cloud” (wide area network) </a:t>
            </a:r>
          </a:p>
          <a:p>
            <a:pPr lvl="1"/>
            <a:r>
              <a:rPr lang="en-US" dirty="0"/>
              <a:t>then further decomposed to another intended end-point. </a:t>
            </a:r>
          </a:p>
          <a:p>
            <a:r>
              <a:rPr lang="en-US" dirty="0"/>
              <a:t>In 2006 the term “cloud computing” emerged in the commercial arena. </a:t>
            </a:r>
          </a:p>
          <a:p>
            <a:pPr lvl="1"/>
            <a:r>
              <a:rPr lang="en-US" dirty="0"/>
              <a:t>Amazon launched its Elastic Compute Cloud (EC2) services that enabled organizations to “lease” computing capacity and processing power to run their enterprise applications</a:t>
            </a:r>
          </a:p>
          <a:p>
            <a:pPr lvl="1"/>
            <a:r>
              <a:rPr lang="en-US" dirty="0"/>
              <a:t>Google Apps also began providing browser-based enterprise applications </a:t>
            </a:r>
          </a:p>
          <a:p>
            <a:r>
              <a:rPr lang="en-US" dirty="0"/>
              <a:t>In 2009 the Google App Engine became another historic milestone</a:t>
            </a:r>
          </a:p>
        </p:txBody>
      </p:sp>
    </p:spTree>
    <p:extLst>
      <p:ext uri="{BB962C8B-B14F-4D97-AF65-F5344CB8AC3E}">
        <p14:creationId xmlns:p14="http://schemas.microsoft.com/office/powerpoint/2010/main" val="1262796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E2126-087C-4D3B-8C4D-9ACFBBEF6B12}"/>
              </a:ext>
            </a:extLst>
          </p:cNvPr>
          <p:cNvSpPr>
            <a:spLocks noGrp="1"/>
          </p:cNvSpPr>
          <p:nvPr>
            <p:ph type="title"/>
          </p:nvPr>
        </p:nvSpPr>
        <p:spPr>
          <a:xfrm>
            <a:off x="259493" y="333795"/>
            <a:ext cx="11652420" cy="498032"/>
          </a:xfrm>
        </p:spPr>
        <p:txBody>
          <a:bodyPr>
            <a:normAutofit fontScale="90000"/>
          </a:bodyPr>
          <a:lstStyle/>
          <a:p>
            <a:pPr algn="ctr"/>
            <a:r>
              <a:rPr lang="en-US" dirty="0"/>
              <a:t>3.3. Goals and benefits-Increased Availability &amp; Reliability</a:t>
            </a:r>
          </a:p>
        </p:txBody>
      </p:sp>
      <p:sp>
        <p:nvSpPr>
          <p:cNvPr id="3" name="Content Placeholder 2">
            <a:extLst>
              <a:ext uri="{FF2B5EF4-FFF2-40B4-BE49-F238E27FC236}">
                <a16:creationId xmlns:a16="http://schemas.microsoft.com/office/drawing/2014/main" id="{6F8D3B3C-554B-4A98-A44C-8372B9FBD79E}"/>
              </a:ext>
            </a:extLst>
          </p:cNvPr>
          <p:cNvSpPr>
            <a:spLocks noGrp="1"/>
          </p:cNvSpPr>
          <p:nvPr>
            <p:ph idx="1"/>
          </p:nvPr>
        </p:nvSpPr>
        <p:spPr>
          <a:xfrm>
            <a:off x="259492" y="1075039"/>
            <a:ext cx="11652421" cy="5449166"/>
          </a:xfrm>
        </p:spPr>
        <p:txBody>
          <a:bodyPr>
            <a:normAutofit/>
          </a:bodyPr>
          <a:lstStyle/>
          <a:p>
            <a:r>
              <a:rPr lang="en-US" sz="3200" dirty="0"/>
              <a:t>A main staple of the typical cloud environment is </a:t>
            </a:r>
          </a:p>
          <a:p>
            <a:pPr lvl="1"/>
            <a:r>
              <a:rPr lang="en-US" sz="2800" dirty="0"/>
              <a:t>its intrinsic ability to provide extensive support for increasing the availability of a cloud-based IT resource </a:t>
            </a:r>
          </a:p>
          <a:p>
            <a:pPr lvl="1"/>
            <a:r>
              <a:rPr lang="en-US" sz="2800" dirty="0"/>
              <a:t>to minimize or even eliminate outages</a:t>
            </a:r>
          </a:p>
          <a:p>
            <a:pPr lvl="1"/>
            <a:r>
              <a:rPr lang="en-US" sz="2800" dirty="0"/>
              <a:t>for increasing its reliability so as to minimize the impact of runtime failure conditions.</a:t>
            </a:r>
          </a:p>
          <a:p>
            <a:r>
              <a:rPr lang="en-US" sz="2800" dirty="0"/>
              <a:t>The longer an IT resource is available, the more it can be accessed</a:t>
            </a:r>
          </a:p>
          <a:p>
            <a:r>
              <a:rPr lang="en-US" sz="2800" dirty="0"/>
              <a:t>An IT resource with increased reliability is able to better avoid and recover from exception conditions</a:t>
            </a:r>
          </a:p>
        </p:txBody>
      </p:sp>
    </p:spTree>
    <p:extLst>
      <p:ext uri="{BB962C8B-B14F-4D97-AF65-F5344CB8AC3E}">
        <p14:creationId xmlns:p14="http://schemas.microsoft.com/office/powerpoint/2010/main" val="2026251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E2126-087C-4D3B-8C4D-9ACFBBEF6B12}"/>
              </a:ext>
            </a:extLst>
          </p:cNvPr>
          <p:cNvSpPr>
            <a:spLocks noGrp="1"/>
          </p:cNvSpPr>
          <p:nvPr>
            <p:ph type="title"/>
          </p:nvPr>
        </p:nvSpPr>
        <p:spPr>
          <a:xfrm>
            <a:off x="259493" y="333795"/>
            <a:ext cx="11652420" cy="498032"/>
          </a:xfrm>
        </p:spPr>
        <p:txBody>
          <a:bodyPr>
            <a:normAutofit fontScale="90000"/>
          </a:bodyPr>
          <a:lstStyle/>
          <a:p>
            <a:pPr algn="ctr"/>
            <a:r>
              <a:rPr lang="en-US" dirty="0"/>
              <a:t>3.4. Risks &amp; Challenges – Increased Security Vulnerabilities</a:t>
            </a:r>
          </a:p>
        </p:txBody>
      </p:sp>
      <p:sp>
        <p:nvSpPr>
          <p:cNvPr id="3" name="Content Placeholder 2">
            <a:extLst>
              <a:ext uri="{FF2B5EF4-FFF2-40B4-BE49-F238E27FC236}">
                <a16:creationId xmlns:a16="http://schemas.microsoft.com/office/drawing/2014/main" id="{6F8D3B3C-554B-4A98-A44C-8372B9FBD79E}"/>
              </a:ext>
            </a:extLst>
          </p:cNvPr>
          <p:cNvSpPr>
            <a:spLocks noGrp="1"/>
          </p:cNvSpPr>
          <p:nvPr>
            <p:ph idx="1"/>
          </p:nvPr>
        </p:nvSpPr>
        <p:spPr>
          <a:xfrm>
            <a:off x="259492" y="1075039"/>
            <a:ext cx="11652421" cy="5449166"/>
          </a:xfrm>
        </p:spPr>
        <p:txBody>
          <a:bodyPr>
            <a:normAutofit/>
          </a:bodyPr>
          <a:lstStyle/>
          <a:p>
            <a:r>
              <a:rPr lang="en-US" sz="3200" dirty="0"/>
              <a:t>The moving of business data to the cloud means that the responsibility over data security becomes shared with the cloud provider. </a:t>
            </a:r>
          </a:p>
          <a:p>
            <a:r>
              <a:rPr lang="en-US" sz="3200" dirty="0"/>
              <a:t>The remote usage of IT resources requires an expansion of trust boundaries by the cloud consumer to include the external cloud. </a:t>
            </a:r>
          </a:p>
          <a:p>
            <a:pPr lvl="1"/>
            <a:r>
              <a:rPr lang="en-US" sz="2800" dirty="0"/>
              <a:t>Can be difficult to establish a security architecture that spans such a trust boundary without introducing vulnerabilities</a:t>
            </a:r>
          </a:p>
          <a:p>
            <a:pPr lvl="1"/>
            <a:r>
              <a:rPr lang="en-US" sz="2800" dirty="0"/>
              <a:t>Mitigated if cloud consumers and cloud providers happen to support the same or compatible security frameworks (unlikely with public clouds)</a:t>
            </a:r>
            <a:endParaRPr lang="en-US" dirty="0"/>
          </a:p>
        </p:txBody>
      </p:sp>
    </p:spTree>
    <p:extLst>
      <p:ext uri="{BB962C8B-B14F-4D97-AF65-F5344CB8AC3E}">
        <p14:creationId xmlns:p14="http://schemas.microsoft.com/office/powerpoint/2010/main" val="2263661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E2126-087C-4D3B-8C4D-9ACFBBEF6B12}"/>
              </a:ext>
            </a:extLst>
          </p:cNvPr>
          <p:cNvSpPr>
            <a:spLocks noGrp="1"/>
          </p:cNvSpPr>
          <p:nvPr>
            <p:ph type="title"/>
          </p:nvPr>
        </p:nvSpPr>
        <p:spPr>
          <a:xfrm>
            <a:off x="259493" y="333795"/>
            <a:ext cx="11652420" cy="498032"/>
          </a:xfrm>
        </p:spPr>
        <p:txBody>
          <a:bodyPr>
            <a:normAutofit fontScale="90000"/>
          </a:bodyPr>
          <a:lstStyle/>
          <a:p>
            <a:pPr algn="ctr"/>
            <a:r>
              <a:rPr lang="en-US" dirty="0"/>
              <a:t>3.4. Risks &amp; Challenges – Increased Security Vulnerabilities</a:t>
            </a:r>
          </a:p>
        </p:txBody>
      </p:sp>
      <p:sp>
        <p:nvSpPr>
          <p:cNvPr id="3" name="Content Placeholder 2">
            <a:extLst>
              <a:ext uri="{FF2B5EF4-FFF2-40B4-BE49-F238E27FC236}">
                <a16:creationId xmlns:a16="http://schemas.microsoft.com/office/drawing/2014/main" id="{6F8D3B3C-554B-4A98-A44C-8372B9FBD79E}"/>
              </a:ext>
            </a:extLst>
          </p:cNvPr>
          <p:cNvSpPr>
            <a:spLocks noGrp="1"/>
          </p:cNvSpPr>
          <p:nvPr>
            <p:ph idx="1"/>
          </p:nvPr>
        </p:nvSpPr>
        <p:spPr>
          <a:xfrm>
            <a:off x="259492" y="1075039"/>
            <a:ext cx="11652421" cy="5449166"/>
          </a:xfrm>
        </p:spPr>
        <p:txBody>
          <a:bodyPr>
            <a:normAutofit lnSpcReduction="10000"/>
          </a:bodyPr>
          <a:lstStyle/>
          <a:p>
            <a:r>
              <a:rPr lang="en-US" sz="3200" dirty="0"/>
              <a:t>Another consequence of overlapping trust boundaries relates to the cloud provider’s privileged access to cloud consumer data. </a:t>
            </a:r>
          </a:p>
          <a:p>
            <a:r>
              <a:rPr lang="en-US" sz="3200" dirty="0"/>
              <a:t>Data security is now limited to the security controls and policies applied by both the cloud consumer and cloud provider.</a:t>
            </a:r>
          </a:p>
          <a:p>
            <a:r>
              <a:rPr lang="en-US" sz="3200" dirty="0"/>
              <a:t>Furthermore, there can be overlapping trust boundaries from different cloud consumers due to the fact that cloud-based IT resources are commonly shared. </a:t>
            </a:r>
          </a:p>
          <a:p>
            <a:pPr lvl="1"/>
            <a:r>
              <a:rPr lang="en-US" sz="2800" dirty="0"/>
              <a:t>Can be challenging for provider to offer security mechanism to accommodate security requirement for cloud service consumers</a:t>
            </a:r>
            <a:endParaRPr lang="en-US" dirty="0"/>
          </a:p>
        </p:txBody>
      </p:sp>
    </p:spTree>
    <p:extLst>
      <p:ext uri="{BB962C8B-B14F-4D97-AF65-F5344CB8AC3E}">
        <p14:creationId xmlns:p14="http://schemas.microsoft.com/office/powerpoint/2010/main" val="3649583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9F091-2C72-479C-875C-94DC90642B9A}"/>
              </a:ext>
            </a:extLst>
          </p:cNvPr>
          <p:cNvSpPr>
            <a:spLocks noGrp="1"/>
          </p:cNvSpPr>
          <p:nvPr>
            <p:ph type="title"/>
          </p:nvPr>
        </p:nvSpPr>
        <p:spPr>
          <a:xfrm>
            <a:off x="280087" y="333795"/>
            <a:ext cx="11631826" cy="498032"/>
          </a:xfrm>
        </p:spPr>
        <p:txBody>
          <a:bodyPr>
            <a:normAutofit fontScale="90000"/>
          </a:bodyPr>
          <a:lstStyle/>
          <a:p>
            <a:r>
              <a:rPr lang="en-US" dirty="0"/>
              <a:t>3.4. Risks &amp; Challenges – Increased Security Vulnerabilities</a:t>
            </a:r>
          </a:p>
        </p:txBody>
      </p:sp>
      <p:sp>
        <p:nvSpPr>
          <p:cNvPr id="3" name="Content Placeholder 2">
            <a:extLst>
              <a:ext uri="{FF2B5EF4-FFF2-40B4-BE49-F238E27FC236}">
                <a16:creationId xmlns:a16="http://schemas.microsoft.com/office/drawing/2014/main" id="{3CCE2A89-862B-468C-AC41-B64B869F5622}"/>
              </a:ext>
            </a:extLst>
          </p:cNvPr>
          <p:cNvSpPr>
            <a:spLocks noGrp="1"/>
          </p:cNvSpPr>
          <p:nvPr>
            <p:ph idx="1"/>
          </p:nvPr>
        </p:nvSpPr>
        <p:spPr>
          <a:xfrm>
            <a:off x="259492" y="1075039"/>
            <a:ext cx="4827897" cy="5115693"/>
          </a:xfrm>
        </p:spPr>
        <p:txBody>
          <a:bodyPr/>
          <a:lstStyle/>
          <a:p>
            <a:r>
              <a:rPr lang="en-US" dirty="0"/>
              <a:t>The overlapping of trust boundaries and the increased exposure of data can provide malicious cloud consumers (human and automated) with greater opportunities to attack IT resources and steal or damage business data</a:t>
            </a:r>
          </a:p>
        </p:txBody>
      </p:sp>
      <p:sp>
        <p:nvSpPr>
          <p:cNvPr id="4" name="Footer Placeholder 1">
            <a:extLst>
              <a:ext uri="{FF2B5EF4-FFF2-40B4-BE49-F238E27FC236}">
                <a16:creationId xmlns:a16="http://schemas.microsoft.com/office/drawing/2014/main" id="{37869DB3-04DA-4061-BBD1-6BA8833756B3}"/>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05154" name="Picture 2">
            <a:extLst>
              <a:ext uri="{FF2B5EF4-FFF2-40B4-BE49-F238E27FC236}">
                <a16:creationId xmlns:a16="http://schemas.microsoft.com/office/drawing/2014/main" id="{8C9A285B-0067-4CD2-B19F-5CE88E025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1185" y="1232204"/>
            <a:ext cx="6364876" cy="4478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5155" name="Text Box 3">
            <a:extLst>
              <a:ext uri="{FF2B5EF4-FFF2-40B4-BE49-F238E27FC236}">
                <a16:creationId xmlns:a16="http://schemas.microsoft.com/office/drawing/2014/main" id="{586437F8-9D5C-49B8-93FC-B8EEB83F214A}"/>
              </a:ext>
            </a:extLst>
          </p:cNvPr>
          <p:cNvSpPr txBox="1">
            <a:spLocks noChangeArrowheads="1"/>
          </p:cNvSpPr>
          <p:nvPr/>
        </p:nvSpPr>
        <p:spPr bwMode="auto">
          <a:xfrm>
            <a:off x="5434305" y="5795836"/>
            <a:ext cx="6018635" cy="480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dirty="0"/>
              <a:t>Figure 3.9 The shaded area with diagonal lines indicates the overlap of two organizations’ </a:t>
            </a:r>
          </a:p>
          <a:p>
            <a:r>
              <a:rPr lang="en-US" altLang="en-US" sz="1261" dirty="0"/>
              <a:t>	trust boundaries.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E2126-087C-4D3B-8C4D-9ACFBBEF6B12}"/>
              </a:ext>
            </a:extLst>
          </p:cNvPr>
          <p:cNvSpPr>
            <a:spLocks noGrp="1"/>
          </p:cNvSpPr>
          <p:nvPr>
            <p:ph type="title"/>
          </p:nvPr>
        </p:nvSpPr>
        <p:spPr>
          <a:xfrm>
            <a:off x="259493" y="333795"/>
            <a:ext cx="11652420" cy="498032"/>
          </a:xfrm>
        </p:spPr>
        <p:txBody>
          <a:bodyPr>
            <a:normAutofit/>
          </a:bodyPr>
          <a:lstStyle/>
          <a:p>
            <a:pPr algn="ctr"/>
            <a:r>
              <a:rPr lang="en-US" sz="2400" dirty="0"/>
              <a:t>3.4. Risks &amp; Challenges – Reduced Operational Governance Control</a:t>
            </a:r>
          </a:p>
        </p:txBody>
      </p:sp>
      <p:sp>
        <p:nvSpPr>
          <p:cNvPr id="3" name="Content Placeholder 2">
            <a:extLst>
              <a:ext uri="{FF2B5EF4-FFF2-40B4-BE49-F238E27FC236}">
                <a16:creationId xmlns:a16="http://schemas.microsoft.com/office/drawing/2014/main" id="{6F8D3B3C-554B-4A98-A44C-8372B9FBD79E}"/>
              </a:ext>
            </a:extLst>
          </p:cNvPr>
          <p:cNvSpPr>
            <a:spLocks noGrp="1"/>
          </p:cNvSpPr>
          <p:nvPr>
            <p:ph idx="1"/>
          </p:nvPr>
        </p:nvSpPr>
        <p:spPr>
          <a:xfrm>
            <a:off x="259492" y="1235676"/>
            <a:ext cx="11652421" cy="4930346"/>
          </a:xfrm>
        </p:spPr>
        <p:txBody>
          <a:bodyPr>
            <a:normAutofit/>
          </a:bodyPr>
          <a:lstStyle/>
          <a:p>
            <a:r>
              <a:rPr lang="en-US" sz="3200" dirty="0"/>
              <a:t>Cloud consumers are usually allotted a level of governance control that is lower than that over on-premise IT resources. </a:t>
            </a:r>
          </a:p>
          <a:p>
            <a:pPr lvl="1"/>
            <a:r>
              <a:rPr lang="en-US" sz="2800" dirty="0"/>
              <a:t>Can introduce risks associated with how the cloud provider operates its cloud</a:t>
            </a:r>
          </a:p>
          <a:p>
            <a:pPr lvl="1"/>
            <a:r>
              <a:rPr lang="en-US" sz="2800" dirty="0"/>
              <a:t>As well as the external connections that are required for communication between the cloud and the cloud consumer.</a:t>
            </a:r>
          </a:p>
        </p:txBody>
      </p:sp>
    </p:spTree>
    <p:extLst>
      <p:ext uri="{BB962C8B-B14F-4D97-AF65-F5344CB8AC3E}">
        <p14:creationId xmlns:p14="http://schemas.microsoft.com/office/powerpoint/2010/main" val="4121748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E2580-4D24-4803-8B32-A6EDD221843F}"/>
              </a:ext>
            </a:extLst>
          </p:cNvPr>
          <p:cNvSpPr>
            <a:spLocks noGrp="1"/>
          </p:cNvSpPr>
          <p:nvPr>
            <p:ph type="title"/>
          </p:nvPr>
        </p:nvSpPr>
        <p:spPr>
          <a:xfrm>
            <a:off x="399011" y="333795"/>
            <a:ext cx="11652421" cy="498032"/>
          </a:xfrm>
        </p:spPr>
        <p:txBody>
          <a:bodyPr>
            <a:normAutofit/>
          </a:bodyPr>
          <a:lstStyle/>
          <a:p>
            <a:pPr algn="ctr"/>
            <a:r>
              <a:rPr lang="en-US" sz="2400" dirty="0"/>
              <a:t>3.4. Risks &amp; Challenges – Examples</a:t>
            </a:r>
          </a:p>
        </p:txBody>
      </p:sp>
      <p:sp>
        <p:nvSpPr>
          <p:cNvPr id="3" name="Content Placeholder 2">
            <a:extLst>
              <a:ext uri="{FF2B5EF4-FFF2-40B4-BE49-F238E27FC236}">
                <a16:creationId xmlns:a16="http://schemas.microsoft.com/office/drawing/2014/main" id="{A234C22A-0034-43D7-AAD3-78D925E760CA}"/>
              </a:ext>
            </a:extLst>
          </p:cNvPr>
          <p:cNvSpPr>
            <a:spLocks noGrp="1"/>
          </p:cNvSpPr>
          <p:nvPr>
            <p:ph idx="1"/>
          </p:nvPr>
        </p:nvSpPr>
        <p:spPr>
          <a:xfrm>
            <a:off x="259493" y="1075039"/>
            <a:ext cx="5399618" cy="5115693"/>
          </a:xfrm>
        </p:spPr>
        <p:txBody>
          <a:bodyPr>
            <a:normAutofit lnSpcReduction="10000"/>
          </a:bodyPr>
          <a:lstStyle/>
          <a:p>
            <a:r>
              <a:rPr lang="en-US" dirty="0"/>
              <a:t>An unreliable cloud provider may not maintain the guarantees it makes in the SLAs that were published for its cloud services. </a:t>
            </a:r>
          </a:p>
          <a:p>
            <a:pPr lvl="1"/>
            <a:r>
              <a:rPr lang="en-US" dirty="0"/>
              <a:t>Jeopardizes the quality of the cloud consumer solutions that rely on these cloud services.</a:t>
            </a:r>
          </a:p>
          <a:p>
            <a:r>
              <a:rPr lang="en-US" dirty="0"/>
              <a:t>Longer geographic distances between the cloud consumer and cloud provider can require additional network hops that introduce fluctuating latency and potential bandwidth constraints.</a:t>
            </a:r>
          </a:p>
        </p:txBody>
      </p:sp>
      <p:sp>
        <p:nvSpPr>
          <p:cNvPr id="4" name="Footer Placeholder 1">
            <a:extLst>
              <a:ext uri="{FF2B5EF4-FFF2-40B4-BE49-F238E27FC236}">
                <a16:creationId xmlns:a16="http://schemas.microsoft.com/office/drawing/2014/main" id="{2F946FB4-F458-4DD7-ADA8-DDD57261C72A}"/>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07202" name="Picture 2">
            <a:extLst>
              <a:ext uri="{FF2B5EF4-FFF2-40B4-BE49-F238E27FC236}">
                <a16:creationId xmlns:a16="http://schemas.microsoft.com/office/drawing/2014/main" id="{F70989D2-F1A1-41FE-BE69-550A8B06BC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9110" y="1608814"/>
            <a:ext cx="6273398" cy="3894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7203" name="Text Box 3">
            <a:extLst>
              <a:ext uri="{FF2B5EF4-FFF2-40B4-BE49-F238E27FC236}">
                <a16:creationId xmlns:a16="http://schemas.microsoft.com/office/drawing/2014/main" id="{A7E67514-23C4-40D8-B0B5-7146FD7A1AF1}"/>
              </a:ext>
            </a:extLst>
          </p:cNvPr>
          <p:cNvSpPr txBox="1">
            <a:spLocks noChangeArrowheads="1"/>
          </p:cNvSpPr>
          <p:nvPr/>
        </p:nvSpPr>
        <p:spPr bwMode="auto">
          <a:xfrm>
            <a:off x="4704744" y="5674765"/>
            <a:ext cx="7091044" cy="480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dirty="0"/>
              <a:t>Figure 3.10 An unreliable network connection compromises the quality of communication between cloud </a:t>
            </a:r>
          </a:p>
          <a:p>
            <a:r>
              <a:rPr lang="en-US" altLang="en-US" sz="1261" dirty="0"/>
              <a:t>	 consumer and cloud provider environments.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E2126-087C-4D3B-8C4D-9ACFBBEF6B12}"/>
              </a:ext>
            </a:extLst>
          </p:cNvPr>
          <p:cNvSpPr>
            <a:spLocks noGrp="1"/>
          </p:cNvSpPr>
          <p:nvPr>
            <p:ph type="title"/>
          </p:nvPr>
        </p:nvSpPr>
        <p:spPr>
          <a:xfrm>
            <a:off x="259493" y="333795"/>
            <a:ext cx="11652420" cy="498032"/>
          </a:xfrm>
        </p:spPr>
        <p:txBody>
          <a:bodyPr>
            <a:normAutofit/>
          </a:bodyPr>
          <a:lstStyle/>
          <a:p>
            <a:pPr algn="ctr"/>
            <a:r>
              <a:rPr lang="en-US" sz="2400" dirty="0"/>
              <a:t>3.4. Risks &amp; Challenges – Reduced Operational Governance Control</a:t>
            </a:r>
          </a:p>
        </p:txBody>
      </p:sp>
      <p:sp>
        <p:nvSpPr>
          <p:cNvPr id="3" name="Content Placeholder 2">
            <a:extLst>
              <a:ext uri="{FF2B5EF4-FFF2-40B4-BE49-F238E27FC236}">
                <a16:creationId xmlns:a16="http://schemas.microsoft.com/office/drawing/2014/main" id="{6F8D3B3C-554B-4A98-A44C-8372B9FBD79E}"/>
              </a:ext>
            </a:extLst>
          </p:cNvPr>
          <p:cNvSpPr>
            <a:spLocks noGrp="1"/>
          </p:cNvSpPr>
          <p:nvPr>
            <p:ph idx="1"/>
          </p:nvPr>
        </p:nvSpPr>
        <p:spPr>
          <a:xfrm>
            <a:off x="259492" y="980902"/>
            <a:ext cx="11652421" cy="5543303"/>
          </a:xfrm>
        </p:spPr>
        <p:txBody>
          <a:bodyPr>
            <a:normAutofit/>
          </a:bodyPr>
          <a:lstStyle/>
          <a:p>
            <a:r>
              <a:rPr lang="en-US" sz="3200" dirty="0"/>
              <a:t>To mitigate governance risks and issue</a:t>
            </a:r>
          </a:p>
          <a:p>
            <a:pPr lvl="1"/>
            <a:r>
              <a:rPr lang="en-US" sz="2800" dirty="0"/>
              <a:t>Have legal contracts in place </a:t>
            </a:r>
          </a:p>
          <a:p>
            <a:pPr lvl="1"/>
            <a:r>
              <a:rPr lang="en-US" sz="2800" dirty="0"/>
              <a:t>SLAs</a:t>
            </a:r>
          </a:p>
          <a:p>
            <a:pPr lvl="1"/>
            <a:r>
              <a:rPr lang="en-US" sz="2800" dirty="0"/>
              <a:t>Technology inspections</a:t>
            </a:r>
          </a:p>
          <a:p>
            <a:pPr lvl="1"/>
            <a:r>
              <a:rPr lang="en-US" sz="2800" dirty="0"/>
              <a:t>Monitoring</a:t>
            </a:r>
          </a:p>
          <a:p>
            <a:r>
              <a:rPr lang="en-US" sz="3200" dirty="0"/>
              <a:t>A cloud consumer must keep track of the actual service level being offered and the other warranties that are made by the cloud provider.</a:t>
            </a:r>
          </a:p>
        </p:txBody>
      </p:sp>
    </p:spTree>
    <p:extLst>
      <p:ext uri="{BB962C8B-B14F-4D97-AF65-F5344CB8AC3E}">
        <p14:creationId xmlns:p14="http://schemas.microsoft.com/office/powerpoint/2010/main" val="2200286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E2126-087C-4D3B-8C4D-9ACFBBEF6B12}"/>
              </a:ext>
            </a:extLst>
          </p:cNvPr>
          <p:cNvSpPr>
            <a:spLocks noGrp="1"/>
          </p:cNvSpPr>
          <p:nvPr>
            <p:ph type="title"/>
          </p:nvPr>
        </p:nvSpPr>
        <p:spPr>
          <a:xfrm>
            <a:off x="259493" y="333795"/>
            <a:ext cx="11652420" cy="498032"/>
          </a:xfrm>
        </p:spPr>
        <p:txBody>
          <a:bodyPr>
            <a:normAutofit/>
          </a:bodyPr>
          <a:lstStyle/>
          <a:p>
            <a:pPr algn="ctr"/>
            <a:r>
              <a:rPr kumimoji="0" lang="en-US" sz="2400" b="0" i="0" u="none" strike="noStrike" kern="1200" cap="all" spc="0" normalizeH="0" baseline="0" noProof="0" dirty="0">
                <a:ln>
                  <a:noFill/>
                </a:ln>
                <a:solidFill>
                  <a:srgbClr val="000000"/>
                </a:solidFill>
                <a:effectLst/>
                <a:uLnTx/>
                <a:uFillTx/>
                <a:latin typeface="Gill Sans MT" panose="020B0502020104020203"/>
                <a:ea typeface="+mj-ea"/>
                <a:cs typeface="+mj-cs"/>
              </a:rPr>
              <a:t>3.4. Risks &amp; Challenges – Limited Portability Between Cloud Providers</a:t>
            </a:r>
            <a:endParaRPr lang="en-US" sz="2400" dirty="0"/>
          </a:p>
        </p:txBody>
      </p:sp>
      <p:sp>
        <p:nvSpPr>
          <p:cNvPr id="3" name="Content Placeholder 2">
            <a:extLst>
              <a:ext uri="{FF2B5EF4-FFF2-40B4-BE49-F238E27FC236}">
                <a16:creationId xmlns:a16="http://schemas.microsoft.com/office/drawing/2014/main" id="{6F8D3B3C-554B-4A98-A44C-8372B9FBD79E}"/>
              </a:ext>
            </a:extLst>
          </p:cNvPr>
          <p:cNvSpPr>
            <a:spLocks noGrp="1"/>
          </p:cNvSpPr>
          <p:nvPr>
            <p:ph idx="1"/>
          </p:nvPr>
        </p:nvSpPr>
        <p:spPr>
          <a:xfrm>
            <a:off x="259492" y="980902"/>
            <a:ext cx="11652421" cy="5543303"/>
          </a:xfrm>
        </p:spPr>
        <p:txBody>
          <a:bodyPr>
            <a:normAutofit/>
          </a:bodyPr>
          <a:lstStyle/>
          <a:p>
            <a:r>
              <a:rPr lang="en-US" sz="3200" dirty="0"/>
              <a:t>Due to a lack of established industry standards within the cloud computing industry, public clouds are commonly proprietary to various extents. </a:t>
            </a:r>
          </a:p>
          <a:p>
            <a:r>
              <a:rPr lang="en-US" sz="3200" dirty="0"/>
              <a:t>For cloud consumers that have custom-built solutions with dependencies on these proprietary environments, it can be challenging to move from one cloud provider to another.</a:t>
            </a:r>
          </a:p>
          <a:p>
            <a:r>
              <a:rPr lang="en-US" sz="3200" b="1" dirty="0"/>
              <a:t>Portability</a:t>
            </a:r>
            <a:r>
              <a:rPr lang="en-US" sz="3200" dirty="0"/>
              <a:t> is a measure used to determine the impact of moving cloud consumer IT resources and data between clouds</a:t>
            </a:r>
          </a:p>
        </p:txBody>
      </p:sp>
    </p:spTree>
    <p:extLst>
      <p:ext uri="{BB962C8B-B14F-4D97-AF65-F5344CB8AC3E}">
        <p14:creationId xmlns:p14="http://schemas.microsoft.com/office/powerpoint/2010/main" val="4156399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56D0-6884-4291-B23A-A184CA1C5339}"/>
              </a:ext>
            </a:extLst>
          </p:cNvPr>
          <p:cNvSpPr>
            <a:spLocks noGrp="1"/>
          </p:cNvSpPr>
          <p:nvPr>
            <p:ph type="title"/>
          </p:nvPr>
        </p:nvSpPr>
        <p:spPr>
          <a:xfrm>
            <a:off x="280087" y="333795"/>
            <a:ext cx="11631826" cy="498032"/>
          </a:xfrm>
        </p:spPr>
        <p:txBody>
          <a:bodyPr>
            <a:normAutofit/>
          </a:bodyPr>
          <a:lstStyle/>
          <a:p>
            <a:r>
              <a:rPr kumimoji="0" lang="en-US" sz="2400" b="0" i="0" u="none" strike="noStrike" kern="1200" cap="all" spc="0" normalizeH="0" baseline="0" noProof="0" dirty="0">
                <a:ln>
                  <a:noFill/>
                </a:ln>
                <a:solidFill>
                  <a:srgbClr val="000000"/>
                </a:solidFill>
                <a:effectLst/>
                <a:uLnTx/>
                <a:uFillTx/>
                <a:latin typeface="Gill Sans MT" panose="020B0502020104020203"/>
                <a:ea typeface="+mj-ea"/>
                <a:cs typeface="+mj-cs"/>
              </a:rPr>
              <a:t>3.4. Risks &amp; Challenges – Limited Portability Between Cloud Providers</a:t>
            </a:r>
            <a:endParaRPr lang="en-US" dirty="0"/>
          </a:p>
        </p:txBody>
      </p:sp>
      <p:sp>
        <p:nvSpPr>
          <p:cNvPr id="3" name="Content Placeholder 2">
            <a:extLst>
              <a:ext uri="{FF2B5EF4-FFF2-40B4-BE49-F238E27FC236}">
                <a16:creationId xmlns:a16="http://schemas.microsoft.com/office/drawing/2014/main" id="{2A1154E2-E948-4A01-8F44-A60F8C0ECAD8}"/>
              </a:ext>
            </a:extLst>
          </p:cNvPr>
          <p:cNvSpPr>
            <a:spLocks noGrp="1"/>
          </p:cNvSpPr>
          <p:nvPr>
            <p:ph idx="1"/>
          </p:nvPr>
        </p:nvSpPr>
        <p:spPr>
          <a:xfrm>
            <a:off x="259492" y="1075039"/>
            <a:ext cx="5938837" cy="5115693"/>
          </a:xfrm>
        </p:spPr>
        <p:txBody>
          <a:bodyPr/>
          <a:lstStyle/>
          <a:p>
            <a:r>
              <a:rPr lang="en-US" altLang="en-US" sz="2400" dirty="0"/>
              <a:t>Figure 3.11 A cloud consumer’s application has a decreased level of portability when assessing a potential migration from Cloud A to Cloud B, because the cloud provider of Cloud B does not support the same security technologies as Cloud A.</a:t>
            </a:r>
          </a:p>
          <a:p>
            <a:endParaRPr lang="en-US" dirty="0"/>
          </a:p>
        </p:txBody>
      </p:sp>
      <p:sp>
        <p:nvSpPr>
          <p:cNvPr id="4" name="Footer Placeholder 1">
            <a:extLst>
              <a:ext uri="{FF2B5EF4-FFF2-40B4-BE49-F238E27FC236}">
                <a16:creationId xmlns:a16="http://schemas.microsoft.com/office/drawing/2014/main" id="{202C290D-7033-4B38-AC7A-F94CE5CCD6A3}"/>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09250" name="Picture 2">
            <a:extLst>
              <a:ext uri="{FF2B5EF4-FFF2-40B4-BE49-F238E27FC236}">
                <a16:creationId xmlns:a16="http://schemas.microsoft.com/office/drawing/2014/main" id="{28CC3AFC-C5D5-4590-A8A7-7A34C1758A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484" y="978876"/>
            <a:ext cx="5583024" cy="5015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E2126-087C-4D3B-8C4D-9ACFBBEF6B12}"/>
              </a:ext>
            </a:extLst>
          </p:cNvPr>
          <p:cNvSpPr>
            <a:spLocks noGrp="1"/>
          </p:cNvSpPr>
          <p:nvPr>
            <p:ph type="title"/>
          </p:nvPr>
        </p:nvSpPr>
        <p:spPr>
          <a:xfrm>
            <a:off x="259493" y="333795"/>
            <a:ext cx="11652420" cy="498032"/>
          </a:xfrm>
        </p:spPr>
        <p:txBody>
          <a:bodyPr>
            <a:normAutofit/>
          </a:bodyPr>
          <a:lstStyle/>
          <a:p>
            <a:pPr algn="ctr"/>
            <a:r>
              <a:rPr kumimoji="0" lang="en-US" sz="2400" b="0" i="0" u="none" strike="noStrike" kern="1200" cap="all" spc="0" normalizeH="0" baseline="0" noProof="0" dirty="0">
                <a:ln>
                  <a:noFill/>
                </a:ln>
                <a:solidFill>
                  <a:srgbClr val="000000"/>
                </a:solidFill>
                <a:effectLst/>
                <a:uLnTx/>
                <a:uFillTx/>
                <a:latin typeface="Gill Sans MT" panose="020B0502020104020203"/>
                <a:ea typeface="+mj-ea"/>
                <a:cs typeface="+mj-cs"/>
              </a:rPr>
              <a:t>3.4. Risks &amp; Challenges – Multi-Regional Compliance and Legal Issues</a:t>
            </a:r>
            <a:endParaRPr lang="en-US" sz="2400" dirty="0"/>
          </a:p>
        </p:txBody>
      </p:sp>
      <p:sp>
        <p:nvSpPr>
          <p:cNvPr id="3" name="Content Placeholder 2">
            <a:extLst>
              <a:ext uri="{FF2B5EF4-FFF2-40B4-BE49-F238E27FC236}">
                <a16:creationId xmlns:a16="http://schemas.microsoft.com/office/drawing/2014/main" id="{6F8D3B3C-554B-4A98-A44C-8372B9FBD79E}"/>
              </a:ext>
            </a:extLst>
          </p:cNvPr>
          <p:cNvSpPr>
            <a:spLocks noGrp="1"/>
          </p:cNvSpPr>
          <p:nvPr>
            <p:ph idx="1"/>
          </p:nvPr>
        </p:nvSpPr>
        <p:spPr>
          <a:xfrm>
            <a:off x="259492" y="980902"/>
            <a:ext cx="11652421" cy="5543303"/>
          </a:xfrm>
        </p:spPr>
        <p:txBody>
          <a:bodyPr>
            <a:normAutofit fontScale="92500" lnSpcReduction="10000"/>
          </a:bodyPr>
          <a:lstStyle/>
          <a:p>
            <a:r>
              <a:rPr lang="en-US" sz="3200" dirty="0"/>
              <a:t>Third-party cloud providers will establish data centers in affordable or convenient locations.</a:t>
            </a:r>
          </a:p>
          <a:p>
            <a:r>
              <a:rPr lang="en-US" sz="3200" dirty="0"/>
              <a:t>Cloud consumer may not be aware of where their data is located</a:t>
            </a:r>
          </a:p>
          <a:p>
            <a:pPr lvl="1"/>
            <a:r>
              <a:rPr lang="en-US" sz="2800" dirty="0"/>
              <a:t>This can pose legal concerns or government regulations violations</a:t>
            </a:r>
          </a:p>
          <a:p>
            <a:pPr lvl="1"/>
            <a:r>
              <a:rPr lang="en-US" sz="2800" dirty="0"/>
              <a:t>Data must remain </a:t>
            </a:r>
            <a:r>
              <a:rPr lang="en-US" sz="2800"/>
              <a:t>in country</a:t>
            </a:r>
            <a:endParaRPr lang="en-US" sz="2800" dirty="0"/>
          </a:p>
          <a:p>
            <a:r>
              <a:rPr lang="en-US" sz="3200" dirty="0"/>
              <a:t>Some countries require your data be disclosed</a:t>
            </a:r>
          </a:p>
          <a:p>
            <a:r>
              <a:rPr lang="en-US" sz="3200" dirty="0"/>
              <a:t>Most regulatory frameworks recognize that cloud consumer organizations are ultimately responsible for the security, integrity, and storage of their own data, even when it is held by an external cloud provider.</a:t>
            </a:r>
          </a:p>
        </p:txBody>
      </p:sp>
    </p:spTree>
    <p:extLst>
      <p:ext uri="{BB962C8B-B14F-4D97-AF65-F5344CB8AC3E}">
        <p14:creationId xmlns:p14="http://schemas.microsoft.com/office/powerpoint/2010/main" val="1031602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825D3-0CDF-48E7-93CD-D4FB232054F3}"/>
              </a:ext>
            </a:extLst>
          </p:cNvPr>
          <p:cNvSpPr>
            <a:spLocks noGrp="1"/>
          </p:cNvSpPr>
          <p:nvPr>
            <p:ph type="title"/>
          </p:nvPr>
        </p:nvSpPr>
        <p:spPr>
          <a:xfrm>
            <a:off x="1451579" y="149611"/>
            <a:ext cx="9603275" cy="1049235"/>
          </a:xfrm>
        </p:spPr>
        <p:txBody>
          <a:bodyPr/>
          <a:lstStyle/>
          <a:p>
            <a:pPr algn="ctr"/>
            <a:r>
              <a:rPr lang="en-US" dirty="0"/>
              <a:t>Definitions</a:t>
            </a:r>
          </a:p>
        </p:txBody>
      </p:sp>
      <p:sp>
        <p:nvSpPr>
          <p:cNvPr id="3" name="Content Placeholder 2">
            <a:extLst>
              <a:ext uri="{FF2B5EF4-FFF2-40B4-BE49-F238E27FC236}">
                <a16:creationId xmlns:a16="http://schemas.microsoft.com/office/drawing/2014/main" id="{2037389D-CE82-459E-B135-46AAA3378476}"/>
              </a:ext>
            </a:extLst>
          </p:cNvPr>
          <p:cNvSpPr>
            <a:spLocks noGrp="1"/>
          </p:cNvSpPr>
          <p:nvPr>
            <p:ph idx="1"/>
          </p:nvPr>
        </p:nvSpPr>
        <p:spPr>
          <a:xfrm>
            <a:off x="185351" y="926757"/>
            <a:ext cx="11813060" cy="5548183"/>
          </a:xfrm>
        </p:spPr>
        <p:txBody>
          <a:bodyPr>
            <a:normAutofit fontScale="92500" lnSpcReduction="20000"/>
          </a:bodyPr>
          <a:lstStyle/>
          <a:p>
            <a:r>
              <a:rPr lang="en-US" dirty="0"/>
              <a:t>A Gartner report listing cloud computing at the top of its strategic technology areas further reaffirmed its prominence as an industry trend by announcing its formal definition as:</a:t>
            </a:r>
          </a:p>
          <a:p>
            <a:pPr lvl="1"/>
            <a:r>
              <a:rPr lang="en-US" dirty="0"/>
              <a:t>“...a style of computing in which scalable and elastic (used massively scalable in 2008 def.) IT-enabled capabilities are delivered as a service to external customers using Internet technologies.”</a:t>
            </a:r>
          </a:p>
          <a:p>
            <a:r>
              <a:rPr lang="en-US" dirty="0"/>
              <a:t>Forrester Research provided its own definition of cloud computing as:</a:t>
            </a:r>
          </a:p>
          <a:p>
            <a:pPr lvl="1"/>
            <a:r>
              <a:rPr lang="en-US" dirty="0"/>
              <a:t>“...a standardized IT capability (services, software, or infrastructure) delivered via Internet technologies in a pay-per-use, self-service way.”</a:t>
            </a:r>
          </a:p>
          <a:p>
            <a:r>
              <a:rPr lang="en-US" dirty="0"/>
              <a:t>The NIST’s definition, after industry input, received industry-wide acceptance:</a:t>
            </a:r>
          </a:p>
          <a:p>
            <a:pPr lvl="1"/>
            <a:r>
              <a:rPr lang="en-US" dirty="0"/>
              <a:t>“Cloud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 This cloud model is composed of five essential characteristics, three service models, and four deployment models.”</a:t>
            </a:r>
          </a:p>
          <a:p>
            <a:r>
              <a:rPr lang="en-US" dirty="0"/>
              <a:t>The book:</a:t>
            </a:r>
          </a:p>
          <a:p>
            <a:pPr lvl="1"/>
            <a:r>
              <a:rPr lang="en-US" dirty="0"/>
              <a:t>“Cloud computing is a specialized form of distributed computing that introduces utilization models for remotely provisioning scalable and measured resources.”</a:t>
            </a:r>
          </a:p>
        </p:txBody>
      </p:sp>
    </p:spTree>
    <p:extLst>
      <p:ext uri="{BB962C8B-B14F-4D97-AF65-F5344CB8AC3E}">
        <p14:creationId xmlns:p14="http://schemas.microsoft.com/office/powerpoint/2010/main" val="196605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CAB69-3A71-6AEE-95FB-751EE164F322}"/>
              </a:ext>
            </a:extLst>
          </p:cNvPr>
          <p:cNvSpPr>
            <a:spLocks noGrp="1"/>
          </p:cNvSpPr>
          <p:nvPr>
            <p:ph type="title"/>
          </p:nvPr>
        </p:nvSpPr>
        <p:spPr/>
        <p:txBody>
          <a:bodyPr>
            <a:normAutofit fontScale="90000"/>
          </a:bodyPr>
          <a:lstStyle/>
          <a:p>
            <a:pPr algn="ctr"/>
            <a:r>
              <a:rPr lang="en-US" b="1" i="0" dirty="0">
                <a:solidFill>
                  <a:srgbClr val="000000"/>
                </a:solidFill>
                <a:effectLst/>
                <a:latin typeface="Times New Roman" panose="02020603050405020304" pitchFamily="18" charset="0"/>
              </a:rPr>
              <a:t>3.1. Origins and Influences</a:t>
            </a:r>
            <a:endParaRPr lang="en-US" dirty="0"/>
          </a:p>
        </p:txBody>
      </p:sp>
      <p:sp>
        <p:nvSpPr>
          <p:cNvPr id="3" name="Content Placeholder 2">
            <a:extLst>
              <a:ext uri="{FF2B5EF4-FFF2-40B4-BE49-F238E27FC236}">
                <a16:creationId xmlns:a16="http://schemas.microsoft.com/office/drawing/2014/main" id="{6DEDD5B5-E06A-CAE1-FC58-AC66B83B2075}"/>
              </a:ext>
            </a:extLst>
          </p:cNvPr>
          <p:cNvSpPr>
            <a:spLocks noGrp="1"/>
          </p:cNvSpPr>
          <p:nvPr>
            <p:ph idx="1"/>
          </p:nvPr>
        </p:nvSpPr>
        <p:spPr/>
        <p:txBody>
          <a:bodyPr/>
          <a:lstStyle/>
          <a:p>
            <a:r>
              <a:rPr lang="en-US" dirty="0"/>
              <a:t>Several factors influences the proliferation of cloud computing including</a:t>
            </a:r>
          </a:p>
          <a:p>
            <a:pPr lvl="1"/>
            <a:r>
              <a:rPr lang="en-US" dirty="0"/>
              <a:t>Business Drivers</a:t>
            </a:r>
          </a:p>
          <a:p>
            <a:pPr lvl="1"/>
            <a:r>
              <a:rPr lang="en-US" dirty="0"/>
              <a:t>Capacity Planning</a:t>
            </a:r>
          </a:p>
          <a:p>
            <a:pPr lvl="1"/>
            <a:r>
              <a:rPr lang="en-US" dirty="0"/>
              <a:t>Cost Reduction</a:t>
            </a:r>
          </a:p>
          <a:p>
            <a:pPr lvl="1"/>
            <a:r>
              <a:rPr lang="en-US" dirty="0"/>
              <a:t>Organization Agility</a:t>
            </a:r>
          </a:p>
          <a:p>
            <a:pPr lvl="1"/>
            <a:r>
              <a:rPr lang="en-US" dirty="0"/>
              <a:t>Technology Innovations</a:t>
            </a:r>
          </a:p>
          <a:p>
            <a:pPr lvl="2"/>
            <a:r>
              <a:rPr lang="en-US" dirty="0"/>
              <a:t>Clustering</a:t>
            </a:r>
          </a:p>
          <a:p>
            <a:pPr lvl="2"/>
            <a:r>
              <a:rPr lang="en-US" dirty="0"/>
              <a:t>Grid Computing</a:t>
            </a:r>
          </a:p>
          <a:p>
            <a:pPr lvl="2"/>
            <a:r>
              <a:rPr lang="en-US" dirty="0"/>
              <a:t>Virtualization</a:t>
            </a:r>
          </a:p>
          <a:p>
            <a:pPr lvl="1"/>
            <a:r>
              <a:rPr lang="en-US" dirty="0"/>
              <a:t>Technology Innovations vs. Enabling Technologies</a:t>
            </a:r>
          </a:p>
        </p:txBody>
      </p:sp>
    </p:spTree>
    <p:extLst>
      <p:ext uri="{BB962C8B-B14F-4D97-AF65-F5344CB8AC3E}">
        <p14:creationId xmlns:p14="http://schemas.microsoft.com/office/powerpoint/2010/main" val="148610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18E6B-DD5E-4944-A651-E38216D38875}"/>
              </a:ext>
            </a:extLst>
          </p:cNvPr>
          <p:cNvSpPr>
            <a:spLocks noGrp="1"/>
          </p:cNvSpPr>
          <p:nvPr>
            <p:ph type="title"/>
          </p:nvPr>
        </p:nvSpPr>
        <p:spPr/>
        <p:txBody>
          <a:bodyPr>
            <a:normAutofit fontScale="90000"/>
          </a:bodyPr>
          <a:lstStyle/>
          <a:p>
            <a:pPr algn="ctr"/>
            <a:r>
              <a:rPr lang="en-US" b="1" i="0" dirty="0">
                <a:solidFill>
                  <a:srgbClr val="000000"/>
                </a:solidFill>
                <a:effectLst/>
                <a:latin typeface="Times New Roman" panose="02020603050405020304" pitchFamily="18" charset="0"/>
              </a:rPr>
              <a:t>3.1. Origins and Influences</a:t>
            </a:r>
            <a:endParaRPr lang="en-US" dirty="0"/>
          </a:p>
        </p:txBody>
      </p:sp>
      <p:sp>
        <p:nvSpPr>
          <p:cNvPr id="3" name="Content Placeholder 2">
            <a:extLst>
              <a:ext uri="{FF2B5EF4-FFF2-40B4-BE49-F238E27FC236}">
                <a16:creationId xmlns:a16="http://schemas.microsoft.com/office/drawing/2014/main" id="{79AD2BCA-9D6A-453B-9821-5789A1A6E311}"/>
              </a:ext>
            </a:extLst>
          </p:cNvPr>
          <p:cNvSpPr>
            <a:spLocks noGrp="1"/>
          </p:cNvSpPr>
          <p:nvPr>
            <p:ph idx="1"/>
          </p:nvPr>
        </p:nvSpPr>
        <p:spPr>
          <a:xfrm>
            <a:off x="148282" y="831827"/>
            <a:ext cx="11874842" cy="5692378"/>
          </a:xfrm>
        </p:spPr>
        <p:txBody>
          <a:bodyPr>
            <a:normAutofit fontScale="92500"/>
          </a:bodyPr>
          <a:lstStyle/>
          <a:p>
            <a:r>
              <a:rPr lang="en-US" dirty="0"/>
              <a:t>Business Drivers:</a:t>
            </a:r>
          </a:p>
          <a:p>
            <a:pPr lvl="1"/>
            <a:r>
              <a:rPr lang="en-US" dirty="0"/>
              <a:t>fostered modern cloud-based technology</a:t>
            </a:r>
          </a:p>
          <a:p>
            <a:pPr lvl="1"/>
            <a:r>
              <a:rPr lang="en-US" dirty="0"/>
              <a:t>These influences shaped clouds and the overall cloud computing market from both ends</a:t>
            </a:r>
          </a:p>
          <a:p>
            <a:pPr lvl="1"/>
            <a:r>
              <a:rPr lang="en-US" dirty="0"/>
              <a:t>Have motivated organizations to adopt cloud computing in support of their business automation requirements</a:t>
            </a:r>
          </a:p>
          <a:p>
            <a:pPr lvl="1"/>
            <a:r>
              <a:rPr lang="en-US" dirty="0"/>
              <a:t>Have correspondingly motivated other organizations to become providers of cloud environments and cloud technology vendors in order to create and meet the demand to fulfill consumer needs</a:t>
            </a:r>
          </a:p>
          <a:p>
            <a:r>
              <a:rPr lang="en-US" dirty="0"/>
              <a:t>Capacity Planning</a:t>
            </a:r>
          </a:p>
          <a:p>
            <a:pPr lvl="1"/>
            <a:r>
              <a:rPr lang="en-US" dirty="0"/>
              <a:t>the process of determining and fulfilling future demands of an organization’s IT resources, products, and services</a:t>
            </a:r>
          </a:p>
          <a:p>
            <a:pPr lvl="1"/>
            <a:r>
              <a:rPr lang="en-US" b="1" dirty="0"/>
              <a:t>Capacity</a:t>
            </a:r>
            <a:r>
              <a:rPr lang="en-US" dirty="0"/>
              <a:t> represents the maximum amount of work that an IT resource is capable of delivering in a given period of time</a:t>
            </a:r>
          </a:p>
          <a:p>
            <a:pPr lvl="1"/>
            <a:r>
              <a:rPr lang="en-US" dirty="0"/>
              <a:t>A discrepancy between the capacity of an IT resource and its demand can result in a system becoming either inefficient (over-provisioning) or unable to fulfill user needs (under-provisioning)</a:t>
            </a:r>
          </a:p>
          <a:p>
            <a:pPr lvl="1"/>
            <a:r>
              <a:rPr lang="en-US" dirty="0"/>
              <a:t>Capacity planning is focused on minimizing this discrepancy to achieve predictable efficiency and performance</a:t>
            </a:r>
          </a:p>
        </p:txBody>
      </p:sp>
    </p:spTree>
    <p:extLst>
      <p:ext uri="{BB962C8B-B14F-4D97-AF65-F5344CB8AC3E}">
        <p14:creationId xmlns:p14="http://schemas.microsoft.com/office/powerpoint/2010/main" val="454323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18E6B-DD5E-4944-A651-E38216D38875}"/>
              </a:ext>
            </a:extLst>
          </p:cNvPr>
          <p:cNvSpPr>
            <a:spLocks noGrp="1"/>
          </p:cNvSpPr>
          <p:nvPr>
            <p:ph type="title"/>
          </p:nvPr>
        </p:nvSpPr>
        <p:spPr/>
        <p:txBody>
          <a:bodyPr>
            <a:normAutofit fontScale="90000"/>
          </a:bodyPr>
          <a:lstStyle/>
          <a:p>
            <a:pPr algn="ctr"/>
            <a:r>
              <a:rPr lang="en-US" b="1" i="0" dirty="0">
                <a:solidFill>
                  <a:srgbClr val="000000"/>
                </a:solidFill>
                <a:effectLst/>
                <a:latin typeface="Times New Roman" panose="02020603050405020304" pitchFamily="18" charset="0"/>
              </a:rPr>
              <a:t>3.1. Origins and Influences</a:t>
            </a:r>
            <a:endParaRPr lang="en-US" dirty="0"/>
          </a:p>
        </p:txBody>
      </p:sp>
      <p:sp>
        <p:nvSpPr>
          <p:cNvPr id="3" name="Content Placeholder 2">
            <a:extLst>
              <a:ext uri="{FF2B5EF4-FFF2-40B4-BE49-F238E27FC236}">
                <a16:creationId xmlns:a16="http://schemas.microsoft.com/office/drawing/2014/main" id="{79AD2BCA-9D6A-453B-9821-5789A1A6E311}"/>
              </a:ext>
            </a:extLst>
          </p:cNvPr>
          <p:cNvSpPr>
            <a:spLocks noGrp="1"/>
          </p:cNvSpPr>
          <p:nvPr>
            <p:ph idx="1"/>
          </p:nvPr>
        </p:nvSpPr>
        <p:spPr>
          <a:xfrm>
            <a:off x="148282" y="831827"/>
            <a:ext cx="11874842" cy="5692378"/>
          </a:xfrm>
        </p:spPr>
        <p:txBody>
          <a:bodyPr/>
          <a:lstStyle/>
          <a:p>
            <a:r>
              <a:rPr lang="en-US" dirty="0"/>
              <a:t>Capacity Planning Strategies</a:t>
            </a:r>
          </a:p>
          <a:p>
            <a:pPr lvl="1"/>
            <a:r>
              <a:rPr lang="en-US" dirty="0"/>
              <a:t>Lead Strategy – adding capacity to an IT resource in anticipation of demand</a:t>
            </a:r>
          </a:p>
          <a:p>
            <a:pPr lvl="1"/>
            <a:r>
              <a:rPr lang="en-US" dirty="0"/>
              <a:t>Lag Strategy – adding capacity when the IT resource reaches its full capacity</a:t>
            </a:r>
          </a:p>
          <a:p>
            <a:pPr lvl="1"/>
            <a:r>
              <a:rPr lang="en-US" dirty="0"/>
              <a:t>Match Strategy – adding IT resource capacity in small increments, as demand increases</a:t>
            </a:r>
          </a:p>
          <a:p>
            <a:r>
              <a:rPr lang="en-US" dirty="0"/>
              <a:t>Planning for capacity can be challenging because it requires estimating usage load fluctuations</a:t>
            </a:r>
          </a:p>
          <a:p>
            <a:r>
              <a:rPr lang="en-US" dirty="0"/>
              <a:t>There is a constant need to balance peak usage requirements without unnecessary over-expenditure on infrastructure</a:t>
            </a:r>
          </a:p>
          <a:p>
            <a:pPr lvl="1"/>
            <a:r>
              <a:rPr lang="en-US" dirty="0"/>
              <a:t> An example is outfitting IT infrastructure to accommodate maximum usage loads which can impose unreasonable financial investments.</a:t>
            </a:r>
          </a:p>
          <a:p>
            <a:pPr lvl="1"/>
            <a:r>
              <a:rPr lang="en-US" dirty="0"/>
              <a:t>In such cases, moderating investments can result in under-provisioning, leading to transaction losses and other usage limitations from lowered usage thresholds</a:t>
            </a:r>
          </a:p>
        </p:txBody>
      </p:sp>
    </p:spTree>
    <p:extLst>
      <p:ext uri="{BB962C8B-B14F-4D97-AF65-F5344CB8AC3E}">
        <p14:creationId xmlns:p14="http://schemas.microsoft.com/office/powerpoint/2010/main" val="14568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2D80-89BF-4B90-9233-288D9FF9A192}"/>
              </a:ext>
            </a:extLst>
          </p:cNvPr>
          <p:cNvSpPr>
            <a:spLocks noGrp="1"/>
          </p:cNvSpPr>
          <p:nvPr>
            <p:ph type="title"/>
          </p:nvPr>
        </p:nvSpPr>
        <p:spPr/>
        <p:txBody>
          <a:bodyPr>
            <a:normAutofit fontScale="90000"/>
          </a:bodyPr>
          <a:lstStyle/>
          <a:p>
            <a:pPr algn="ctr"/>
            <a:r>
              <a:rPr lang="en-US" dirty="0"/>
              <a:t>3.1. Origins and Influences</a:t>
            </a:r>
          </a:p>
        </p:txBody>
      </p:sp>
      <p:sp>
        <p:nvSpPr>
          <p:cNvPr id="3" name="Content Placeholder 2">
            <a:extLst>
              <a:ext uri="{FF2B5EF4-FFF2-40B4-BE49-F238E27FC236}">
                <a16:creationId xmlns:a16="http://schemas.microsoft.com/office/drawing/2014/main" id="{5896646E-2026-4F7C-A392-2430A1B347F2}"/>
              </a:ext>
            </a:extLst>
          </p:cNvPr>
          <p:cNvSpPr>
            <a:spLocks noGrp="1"/>
          </p:cNvSpPr>
          <p:nvPr>
            <p:ph idx="1"/>
          </p:nvPr>
        </p:nvSpPr>
        <p:spPr>
          <a:xfrm>
            <a:off x="259492" y="831827"/>
            <a:ext cx="11652421" cy="5692378"/>
          </a:xfrm>
        </p:spPr>
        <p:txBody>
          <a:bodyPr>
            <a:normAutofit fontScale="70000" lnSpcReduction="20000"/>
          </a:bodyPr>
          <a:lstStyle/>
          <a:p>
            <a:r>
              <a:rPr lang="en-US" sz="2800" dirty="0"/>
              <a:t>Cost Reduction</a:t>
            </a:r>
          </a:p>
          <a:p>
            <a:pPr lvl="1"/>
            <a:r>
              <a:rPr lang="en-US" sz="2400" dirty="0"/>
              <a:t>A direct alignment between IT costs and business performance can be difficult to maintain</a:t>
            </a:r>
          </a:p>
          <a:p>
            <a:pPr lvl="1"/>
            <a:r>
              <a:rPr lang="en-US" sz="2400" dirty="0"/>
              <a:t>The growth of IT environments relates to the assessment of their maximum usage requirements</a:t>
            </a:r>
          </a:p>
          <a:p>
            <a:pPr lvl="1"/>
            <a:r>
              <a:rPr lang="en-US" sz="2400" dirty="0"/>
              <a:t>New and expanded business automations can be an ever-increasing investment</a:t>
            </a:r>
          </a:p>
          <a:p>
            <a:pPr lvl="1"/>
            <a:r>
              <a:rPr lang="en-US" sz="2400" dirty="0"/>
              <a:t>Much of this investment is funneled into infrastructure expansion because the usage potential of a given automation solution will always be limited by the processing power of its underlying infrastructure</a:t>
            </a:r>
          </a:p>
          <a:p>
            <a:r>
              <a:rPr lang="en-US" sz="2800" dirty="0"/>
              <a:t>Two costs need to be accounted for: </a:t>
            </a:r>
          </a:p>
          <a:p>
            <a:pPr lvl="1"/>
            <a:r>
              <a:rPr lang="en-US" sz="2400" dirty="0"/>
              <a:t>the cost of acquiring new infrastructure</a:t>
            </a:r>
          </a:p>
          <a:p>
            <a:pPr lvl="2"/>
            <a:r>
              <a:rPr lang="en-US" sz="2300" dirty="0"/>
              <a:t>technical personnel required to keep the environment operational</a:t>
            </a:r>
          </a:p>
          <a:p>
            <a:pPr lvl="2"/>
            <a:r>
              <a:rPr lang="en-US" sz="2300" dirty="0"/>
              <a:t>upgrades and patches that introduce additional testing and deployment cycles</a:t>
            </a:r>
          </a:p>
          <a:p>
            <a:pPr lvl="2"/>
            <a:r>
              <a:rPr lang="en-US" sz="2300" dirty="0"/>
              <a:t>utility bills and capital expense investments for power and cooling</a:t>
            </a:r>
          </a:p>
          <a:p>
            <a:pPr lvl="2"/>
            <a:r>
              <a:rPr lang="en-US" sz="2300" dirty="0"/>
              <a:t>security and access control measures that need to be maintained and enforced to protect infrastructure resources</a:t>
            </a:r>
          </a:p>
          <a:p>
            <a:pPr lvl="2"/>
            <a:r>
              <a:rPr lang="en-US" sz="2300" dirty="0"/>
              <a:t>administrative and accounts staff that may be required to keep track of licenses and support arrangements</a:t>
            </a:r>
          </a:p>
          <a:p>
            <a:pPr lvl="1"/>
            <a:r>
              <a:rPr lang="en-US" sz="2400" dirty="0"/>
              <a:t>the cost of its ongoing ownership</a:t>
            </a:r>
          </a:p>
          <a:p>
            <a:pPr lvl="2"/>
            <a:r>
              <a:rPr lang="en-US" sz="2300" dirty="0"/>
              <a:t>burdensome responsibilities that impose compound impacts on corporate budgets</a:t>
            </a:r>
          </a:p>
          <a:p>
            <a:pPr lvl="2"/>
            <a:r>
              <a:rPr lang="en-US" sz="2300" dirty="0"/>
              <a:t>An IT department can consequently become a significant, and at times overwhelming, drain on the business, potentially inhibiting its responsiveness, profitability, and overall evolution</a:t>
            </a:r>
          </a:p>
        </p:txBody>
      </p:sp>
    </p:spTree>
    <p:extLst>
      <p:ext uri="{BB962C8B-B14F-4D97-AF65-F5344CB8AC3E}">
        <p14:creationId xmlns:p14="http://schemas.microsoft.com/office/powerpoint/2010/main" val="1404055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B4520-61BE-434D-9F15-20087CAEED3F}"/>
              </a:ext>
            </a:extLst>
          </p:cNvPr>
          <p:cNvSpPr>
            <a:spLocks noGrp="1"/>
          </p:cNvSpPr>
          <p:nvPr>
            <p:ph type="title"/>
          </p:nvPr>
        </p:nvSpPr>
        <p:spPr/>
        <p:txBody>
          <a:bodyPr>
            <a:normAutofit fontScale="90000"/>
          </a:bodyPr>
          <a:lstStyle/>
          <a:p>
            <a:pPr algn="ctr"/>
            <a:r>
              <a:rPr lang="en-US" dirty="0"/>
              <a:t>3.1. Origins and Influences</a:t>
            </a:r>
          </a:p>
        </p:txBody>
      </p:sp>
      <p:sp>
        <p:nvSpPr>
          <p:cNvPr id="3" name="Content Placeholder 2">
            <a:extLst>
              <a:ext uri="{FF2B5EF4-FFF2-40B4-BE49-F238E27FC236}">
                <a16:creationId xmlns:a16="http://schemas.microsoft.com/office/drawing/2014/main" id="{FB20D55D-B91C-49B9-9766-8351C4FBBDF2}"/>
              </a:ext>
            </a:extLst>
          </p:cNvPr>
          <p:cNvSpPr>
            <a:spLocks noGrp="1"/>
          </p:cNvSpPr>
          <p:nvPr>
            <p:ph idx="1"/>
          </p:nvPr>
        </p:nvSpPr>
        <p:spPr/>
        <p:txBody>
          <a:bodyPr>
            <a:normAutofit lnSpcReduction="10000"/>
          </a:bodyPr>
          <a:lstStyle/>
          <a:p>
            <a:r>
              <a:rPr lang="en-US" dirty="0"/>
              <a:t>Organizational Agility</a:t>
            </a:r>
          </a:p>
          <a:p>
            <a:pPr lvl="1"/>
            <a:r>
              <a:rPr lang="en-US" dirty="0"/>
              <a:t>the measure of an organization’s responsiveness to change.</a:t>
            </a:r>
          </a:p>
          <a:p>
            <a:pPr lvl="1"/>
            <a:r>
              <a:rPr lang="en-US" dirty="0"/>
              <a:t>Businesses need the ability to adapt and evolve to successfully face change caused by both internal and external factors</a:t>
            </a:r>
          </a:p>
          <a:p>
            <a:pPr lvl="1"/>
            <a:r>
              <a:rPr lang="en-US" dirty="0"/>
              <a:t>IT enterprise needs to respond to changes by scaling beyond a previously planned model</a:t>
            </a:r>
          </a:p>
          <a:p>
            <a:pPr lvl="1"/>
            <a:r>
              <a:rPr lang="en-US" dirty="0"/>
              <a:t>This must be done even with budget constraints</a:t>
            </a:r>
          </a:p>
          <a:p>
            <a:pPr lvl="1"/>
            <a:r>
              <a:rPr lang="en-US" dirty="0"/>
              <a:t>Changing business needs and priorities may require IT resources to be more available and reliable than before</a:t>
            </a:r>
          </a:p>
          <a:p>
            <a:pPr lvl="1"/>
            <a:r>
              <a:rPr lang="en-US" dirty="0"/>
              <a:t>Even if sufficient infrastructure is in place for an organization to support anticipated usage volumes, some usage may generate runtime exceptions that bring down hosting servers </a:t>
            </a:r>
          </a:p>
          <a:p>
            <a:pPr lvl="1"/>
            <a:r>
              <a:rPr lang="en-US" dirty="0"/>
              <a:t>The lack of reliability threatens business continuity</a:t>
            </a:r>
          </a:p>
          <a:p>
            <a:pPr lvl="1"/>
            <a:r>
              <a:rPr lang="en-US" dirty="0"/>
              <a:t>Upfront cost may cause a business to settle for a less-than-ideal solution so real-world needs aren’t met</a:t>
            </a:r>
          </a:p>
          <a:p>
            <a:pPr lvl="2"/>
            <a:r>
              <a:rPr lang="en-US" dirty="0"/>
              <a:t>Enterprise may even scrap an automated solution altogether due to budget</a:t>
            </a:r>
          </a:p>
        </p:txBody>
      </p:sp>
    </p:spTree>
    <p:extLst>
      <p:ext uri="{BB962C8B-B14F-4D97-AF65-F5344CB8AC3E}">
        <p14:creationId xmlns:p14="http://schemas.microsoft.com/office/powerpoint/2010/main" val="1579701276"/>
      </p:ext>
    </p:extLst>
  </p:cSld>
  <p:clrMapOvr>
    <a:masterClrMapping/>
  </p:clrMapOvr>
</p:sld>
</file>

<file path=ppt/theme/theme1.xml><?xml version="1.0" encoding="utf-8"?>
<a:theme xmlns:a="http://schemas.openxmlformats.org/drawingml/2006/main" name="Gallery">
  <a:themeElements>
    <a:clrScheme name="Custom 4">
      <a:dk1>
        <a:srgbClr val="000000"/>
      </a:dk1>
      <a:lt1>
        <a:srgbClr val="FFFFFF"/>
      </a:lt1>
      <a:dk2>
        <a:srgbClr val="454545"/>
      </a:dk2>
      <a:lt2>
        <a:srgbClr val="DFDBD5"/>
      </a:lt2>
      <a:accent1>
        <a:srgbClr val="B71E42"/>
      </a:accent1>
      <a:accent2>
        <a:srgbClr val="DE478E"/>
      </a:accent2>
      <a:accent3>
        <a:srgbClr val="BC72F0"/>
      </a:accent3>
      <a:accent4>
        <a:srgbClr val="4D1979"/>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ACC_FY21_General-Template</Template>
  <TotalTime>1273</TotalTime>
  <Words>4283</Words>
  <Application>Microsoft Office PowerPoint</Application>
  <PresentationFormat>Widescreen</PresentationFormat>
  <Paragraphs>312</Paragraphs>
  <Slides>39</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Gill Sans MT</vt:lpstr>
      <vt:lpstr>Times New Roman</vt:lpstr>
      <vt:lpstr>Gallery</vt:lpstr>
      <vt:lpstr>ITNW 1335 Cloud Computing</vt:lpstr>
      <vt:lpstr>3.1. Origins and Influences</vt:lpstr>
      <vt:lpstr>3.1. Origins and Influences</vt:lpstr>
      <vt:lpstr>Definitions</vt:lpstr>
      <vt:lpstr>3.1. Origins and Influences</vt:lpstr>
      <vt:lpstr>3.1. Origins and Influences</vt:lpstr>
      <vt:lpstr>3.1. Origins and Influences</vt:lpstr>
      <vt:lpstr>3.1. Origins and Influences</vt:lpstr>
      <vt:lpstr>3.1. Origins and Influences</vt:lpstr>
      <vt:lpstr>3.1. Origins and Influences</vt:lpstr>
      <vt:lpstr>3.1. Origins and Influences - Technology Innovations</vt:lpstr>
      <vt:lpstr>3.1. Origins and Influences - Technology Innovations</vt:lpstr>
      <vt:lpstr>3.2. Basic Concepts and Terminology - cloud</vt:lpstr>
      <vt:lpstr>3.2. Basic Concepts and Terminology – IT Resources</vt:lpstr>
      <vt:lpstr>3.2. Basic Concepts and Terminology – IT Resources</vt:lpstr>
      <vt:lpstr>3.2. Basic Concepts and Terminology – On Premise</vt:lpstr>
      <vt:lpstr>3.2. Basic Concepts and Terminology – Cloud Consumers/providers </vt:lpstr>
      <vt:lpstr>3.2. Basic Concepts and Terminology – Horizontal Scaling</vt:lpstr>
      <vt:lpstr>3.2. Basic Concepts and Terminology – Vertical Scaling</vt:lpstr>
      <vt:lpstr>3.2. Basic Concepts and Terminology –Scaling</vt:lpstr>
      <vt:lpstr>3.2. Basic Concepts and Terminology – Cloud Service</vt:lpstr>
      <vt:lpstr>3.2.  Cloud Service Consumer</vt:lpstr>
      <vt:lpstr>3.3. Goals and benefits-Reduced Investment</vt:lpstr>
      <vt:lpstr>3.3. Goals and benefits-Reduced Investment</vt:lpstr>
      <vt:lpstr>3.3. Goals and benefits-Reduced Investment</vt:lpstr>
      <vt:lpstr>3.3. Goals and benefits-Reduced Investment</vt:lpstr>
      <vt:lpstr>3.3. Goals and benefits-Increased Scalability</vt:lpstr>
      <vt:lpstr>3.3. Goals and benefits-Increased Scalability</vt:lpstr>
      <vt:lpstr>3.3. Goals and benefits-Increased Availability &amp; Reliability</vt:lpstr>
      <vt:lpstr>3.3. Goals and benefits-Increased Availability &amp; Reliability</vt:lpstr>
      <vt:lpstr>3.4. Risks &amp; Challenges – Increased Security Vulnerabilities</vt:lpstr>
      <vt:lpstr>3.4. Risks &amp; Challenges – Increased Security Vulnerabilities</vt:lpstr>
      <vt:lpstr>3.4. Risks &amp; Challenges – Increased Security Vulnerabilities</vt:lpstr>
      <vt:lpstr>3.4. Risks &amp; Challenges – Reduced Operational Governance Control</vt:lpstr>
      <vt:lpstr>3.4. Risks &amp; Challenges – Examples</vt:lpstr>
      <vt:lpstr>3.4. Risks &amp; Challenges – Reduced Operational Governance Control</vt:lpstr>
      <vt:lpstr>3.4. Risks &amp; Challenges – Limited Portability Between Cloud Providers</vt:lpstr>
      <vt:lpstr>3.4. Risks &amp; Challenges – Limited Portability Between Cloud Providers</vt:lpstr>
      <vt:lpstr>3.4. Risks &amp; Challenges – Multi-Regional Compliance and Legal Issues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ITNW 1335 Cloud Computing</dc:title>
  <dc:creator>Kelvin Hagan</dc:creator>
  <cp:lastModifiedBy>Kelvin Hagan</cp:lastModifiedBy>
  <cp:revision>46</cp:revision>
  <dcterms:created xsi:type="dcterms:W3CDTF">2021-08-20T22:46:13Z</dcterms:created>
  <dcterms:modified xsi:type="dcterms:W3CDTF">2023-01-23T18:43:17Z</dcterms:modified>
</cp:coreProperties>
</file>